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306" r:id="rId3"/>
    <p:sldId id="325" r:id="rId4"/>
    <p:sldId id="331" r:id="rId5"/>
    <p:sldId id="330" r:id="rId6"/>
    <p:sldId id="351" r:id="rId7"/>
    <p:sldId id="352" r:id="rId8"/>
    <p:sldId id="332" r:id="rId9"/>
    <p:sldId id="328" r:id="rId10"/>
    <p:sldId id="317" r:id="rId11"/>
    <p:sldId id="309" r:id="rId12"/>
    <p:sldId id="319" r:id="rId13"/>
    <p:sldId id="335" r:id="rId14"/>
    <p:sldId id="280" r:id="rId15"/>
    <p:sldId id="336" r:id="rId16"/>
    <p:sldId id="334" r:id="rId17"/>
    <p:sldId id="350" r:id="rId18"/>
    <p:sldId id="320" r:id="rId19"/>
    <p:sldId id="318" r:id="rId20"/>
    <p:sldId id="344" r:id="rId21"/>
    <p:sldId id="345" r:id="rId22"/>
    <p:sldId id="346" r:id="rId23"/>
    <p:sldId id="347" r:id="rId24"/>
    <p:sldId id="348" r:id="rId25"/>
    <p:sldId id="349" r:id="rId26"/>
    <p:sldId id="338" r:id="rId27"/>
    <p:sldId id="315" r:id="rId28"/>
    <p:sldId id="323" r:id="rId29"/>
    <p:sldId id="321" r:id="rId30"/>
    <p:sldId id="340" r:id="rId31"/>
    <p:sldId id="342" r:id="rId32"/>
    <p:sldId id="34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4C"/>
    <a:srgbClr val="FF505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22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sarah-s\Documents\Sarah\WRC\Survey%202015\analysis\Omni_Sept_2015_Clean_Section_Banner1_Rev_Weights_27th_Nov_2015%20with%20chart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Craig%20and%20Ann\My%20Documents\Green%20Drop%20CRR%20&amp;%20Report%20Apr-May2013\CRR%202011%20&amp;%202012%20&amp;%202013\Natl%20PhI-IV%20GP_PhV%20CRR%201Jun201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8448743852872"/>
          <c:y val="0.19542592592592592"/>
          <c:w val="0.85717825147320148"/>
          <c:h val="0.728879410906969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Sheet1!$A$118</c:f>
              <c:strCache>
                <c:ptCount val="1"/>
                <c:pt idx="0">
                  <c:v>Very good/Excellent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Sheet1!$B$118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41-493D-B38F-397739C560EB}"/>
            </c:ext>
          </c:extLst>
        </c:ser>
        <c:ser>
          <c:idx val="1"/>
          <c:order val="1"/>
          <c:tx>
            <c:strRef>
              <c:f>Sheet1!$A$119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Sheet1!$B$119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41-493D-B38F-397739C560EB}"/>
            </c:ext>
          </c:extLst>
        </c:ser>
        <c:ser>
          <c:idx val="2"/>
          <c:order val="2"/>
          <c:tx>
            <c:strRef>
              <c:f>Sheet1!$A$120</c:f>
              <c:strCache>
                <c:ptCount val="1"/>
                <c:pt idx="0">
                  <c:v>Mixed</c:v>
                </c:pt>
              </c:strCache>
            </c:strRef>
          </c:tx>
          <c:spPr>
            <a:solidFill>
              <a:schemeClr val="tx1">
                <a:lumMod val="6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Sheet1!$B$120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41-493D-B38F-397739C560EB}"/>
            </c:ext>
          </c:extLst>
        </c:ser>
        <c:ser>
          <c:idx val="3"/>
          <c:order val="3"/>
          <c:tx>
            <c:strRef>
              <c:f>Sheet1!$A$121</c:f>
              <c:strCache>
                <c:ptCount val="1"/>
                <c:pt idx="0">
                  <c:v>Bad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Sheet1!$B$121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41-493D-B38F-397739C560EB}"/>
            </c:ext>
          </c:extLst>
        </c:ser>
        <c:ser>
          <c:idx val="4"/>
          <c:order val="4"/>
          <c:tx>
            <c:strRef>
              <c:f>Sheet1!$A$122</c:f>
              <c:strCache>
                <c:ptCount val="1"/>
                <c:pt idx="0">
                  <c:v>Very bad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Sheet1!$B$122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41-493D-B38F-397739C560E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2187136"/>
        <c:axId val="182188672"/>
      </c:barChart>
      <c:catAx>
        <c:axId val="182187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2188672"/>
        <c:crosses val="autoZero"/>
        <c:auto val="1"/>
        <c:lblAlgn val="ctr"/>
        <c:lblOffset val="100"/>
        <c:noMultiLvlLbl val="0"/>
      </c:catAx>
      <c:valAx>
        <c:axId val="182188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6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rgbClr val="FF0000"/>
                    </a:solidFill>
                  </a:rPr>
                  <a:t>Percentage (%)</a:t>
                </a:r>
              </a:p>
            </c:rich>
          </c:tx>
          <c:layout>
            <c:manualLayout>
              <c:xMode val="edge"/>
              <c:yMode val="edge"/>
              <c:x val="2.7366028943655037E-2"/>
              <c:y val="0.388092446777486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800" b="1" i="0" u="none" strike="noStrike" kern="1200" baseline="0">
                  <a:solidFill>
                    <a:srgbClr val="FF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187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0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lang="en-US" sz="3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ZA" sz="2400" dirty="0" smtClean="0">
                <a:solidFill>
                  <a:schemeClr val="tx1"/>
                </a:solidFill>
              </a:rPr>
              <a:t>Management  -  How </a:t>
            </a:r>
            <a:r>
              <a:rPr lang="en-ZA" sz="2400" dirty="0">
                <a:solidFill>
                  <a:schemeClr val="tx1"/>
                </a:solidFill>
              </a:rPr>
              <a:t>much water does your </a:t>
            </a:r>
            <a:endParaRPr lang="en-ZA" sz="2400" dirty="0" smtClean="0">
              <a:solidFill>
                <a:schemeClr val="tx1"/>
              </a:solidFill>
            </a:endParaRPr>
          </a:p>
          <a:p>
            <a:pPr algn="ctr">
              <a:defRPr lang="en-US" sz="3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ZA" sz="2400" dirty="0" smtClean="0">
                <a:solidFill>
                  <a:schemeClr val="tx1"/>
                </a:solidFill>
              </a:rPr>
              <a:t>household </a:t>
            </a:r>
            <a:r>
              <a:rPr lang="en-ZA" sz="2400" dirty="0">
                <a:solidFill>
                  <a:schemeClr val="tx1"/>
                </a:solidFill>
              </a:rPr>
              <a:t>use?  </a:t>
            </a:r>
          </a:p>
        </c:rich>
      </c:tx>
      <c:layout>
        <c:manualLayout>
          <c:xMode val="edge"/>
          <c:yMode val="edge"/>
          <c:x val="0.21174627711393881"/>
          <c:y val="1.981369387784479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Sheet1!$B$46</c:f>
              <c:strCache>
                <c:ptCount val="1"/>
                <c:pt idx="0">
                  <c:v>How much water does your household use?  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94E-4886-BF13-1E25A552866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94E-4886-BF13-1E25A552866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94E-4886-BF13-1E25A5528660}"/>
              </c:ext>
            </c:extLst>
          </c:dPt>
          <c:dLbls>
            <c:dLbl>
              <c:idx val="0"/>
              <c:layout>
                <c:manualLayout>
                  <c:x val="-0.13798242234612751"/>
                  <c:y val="0.166093509335099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en-US" sz="2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65CBDD8-5EF6-422D-A611-C83F23EBBA6F}" type="CATEGORYNAME">
                      <a:rPr lang="en-US">
                        <a:solidFill>
                          <a:schemeClr val="accent6"/>
                        </a:solidFill>
                      </a:rPr>
                      <a:pPr>
                        <a:defRPr lang="en-US" sz="2000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accent6"/>
                        </a:solidFill>
                      </a:rPr>
                      <a:t>
</a:t>
                    </a:r>
                    <a:fld id="{528954EA-DBBA-4325-8D26-FDBC51376987}" type="PERCENTAGE">
                      <a:rPr lang="en-US" baseline="0">
                        <a:solidFill>
                          <a:schemeClr val="accent6"/>
                        </a:solidFill>
                      </a:rPr>
                      <a:pPr>
                        <a:defRPr lang="en-US" sz="2000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accent6"/>
                      </a:solidFill>
                    </a:endParaRPr>
                  </a:p>
                </c:rich>
              </c:tx>
              <c:spPr>
                <a:noFill/>
                <a:ln>
                  <a:solidFill>
                    <a:schemeClr val="accent6"/>
                  </a:solidFill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6203702263005795"/>
                      <c:h val="0.2582266910420475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94E-4886-BF13-1E25A5528660}"/>
                </c:ext>
              </c:extLst>
            </c:dLbl>
            <c:dLbl>
              <c:idx val="1"/>
              <c:layout>
                <c:manualLayout>
                  <c:x val="-0.12108796553357966"/>
                  <c:y val="-0.1008715218298810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en-US" sz="2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7A4BD33-4F3A-448A-8B02-ED246B91EA50}" type="CATEGORYNAME">
                      <a:rPr lang="en-US" sz="1600">
                        <a:solidFill>
                          <a:schemeClr val="accent6"/>
                        </a:solidFill>
                      </a:rPr>
                      <a:pPr>
                        <a:defRPr lang="en-US" sz="2000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1600" baseline="0" dirty="0">
                        <a:solidFill>
                          <a:schemeClr val="accent6"/>
                        </a:solidFill>
                      </a:rPr>
                      <a:t>
</a:t>
                    </a:r>
                    <a:fld id="{206AED8E-C7BC-4530-BC6D-DB06F1C89B0B}" type="PERCENTAGE">
                      <a:rPr lang="en-US" sz="1600" baseline="0">
                        <a:solidFill>
                          <a:schemeClr val="accent6"/>
                        </a:solidFill>
                      </a:rPr>
                      <a:pPr>
                        <a:defRPr lang="en-US" sz="2000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sz="1600" baseline="0" dirty="0">
                      <a:solidFill>
                        <a:schemeClr val="accent6"/>
                      </a:solidFill>
                    </a:endParaRPr>
                  </a:p>
                </c:rich>
              </c:tx>
              <c:spPr>
                <a:noFill/>
                <a:ln>
                  <a:solidFill>
                    <a:schemeClr val="accent6"/>
                  </a:solidFill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829718823154831"/>
                      <c:h val="0.111517367458866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94E-4886-BF13-1E25A5528660}"/>
                </c:ext>
              </c:extLst>
            </c:dLbl>
            <c:dLbl>
              <c:idx val="2"/>
              <c:layout>
                <c:manualLayout>
                  <c:x val="0.14726279729719272"/>
                  <c:y val="-0.168567994357195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en-US" sz="2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48373D-11E6-4F8D-9E03-49B46DC11328}" type="CATEGORYNAME">
                      <a:rPr lang="en-US" b="1" dirty="0">
                        <a:solidFill>
                          <a:schemeClr val="accent6"/>
                        </a:solidFill>
                      </a:rPr>
                      <a:pPr>
                        <a:defRPr lang="en-US" sz="2000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b="1" baseline="0" dirty="0">
                        <a:solidFill>
                          <a:schemeClr val="accent6"/>
                        </a:solidFill>
                      </a:rPr>
                      <a:t>
</a:t>
                    </a:r>
                    <a:fld id="{C9176134-B538-4599-AE99-CD9CDE1C87C2}" type="PERCENTAGE">
                      <a:rPr lang="en-US" b="1" baseline="0" dirty="0">
                        <a:solidFill>
                          <a:schemeClr val="accent6"/>
                        </a:solidFill>
                      </a:rPr>
                      <a:pPr>
                        <a:defRPr lang="en-US" sz="2000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b="1" baseline="0" dirty="0">
                      <a:solidFill>
                        <a:schemeClr val="accent6"/>
                      </a:solidFill>
                    </a:endParaRPr>
                  </a:p>
                </c:rich>
              </c:tx>
              <c:spPr>
                <a:noFill/>
                <a:ln>
                  <a:solidFill>
                    <a:schemeClr val="accent6"/>
                  </a:solidFill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815263657250595"/>
                      <c:h val="0.2411638644575278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94E-4886-BF13-1E25A5528660}"/>
                </c:ext>
              </c:extLst>
            </c:dLbl>
            <c:spPr>
              <a:noFill/>
              <a:ln>
                <a:solidFill>
                  <a:schemeClr val="accent6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Sheet1!$A$47:$A$49</c:f>
              <c:strCache>
                <c:ptCount val="3"/>
                <c:pt idx="0">
                  <c:v>Vague estimate </c:v>
                </c:pt>
                <c:pt idx="1">
                  <c:v>Accurate figure</c:v>
                </c:pt>
                <c:pt idx="2">
                  <c:v>I don't know</c:v>
                </c:pt>
              </c:strCache>
            </c:strRef>
          </c:cat>
          <c:val>
            <c:numRef>
              <c:f>Sheet1!$B$47:$B$49</c:f>
              <c:numCache>
                <c:formatCode>General</c:formatCode>
                <c:ptCount val="3"/>
                <c:pt idx="0">
                  <c:v>30</c:v>
                </c:pt>
                <c:pt idx="1">
                  <c:v>9</c:v>
                </c:pt>
                <c:pt idx="2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94E-4886-BF13-1E25A552866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789600605661784"/>
          <c:y val="7.4672882217137318E-2"/>
          <c:w val="0.46329351285896703"/>
          <c:h val="0.76586892099726167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explosion val="23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91-4057-89B9-70E69B36EC4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91-4057-89B9-70E69B36EC4F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91-4057-89B9-70E69B36EC4F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191-4057-89B9-70E69B36EC4F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191-4057-89B9-70E69B36EC4F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191-4057-89B9-70E69B36EC4F}"/>
              </c:ext>
            </c:extLst>
          </c:dPt>
          <c:dLbls>
            <c:dLbl>
              <c:idx val="0"/>
              <c:layout>
                <c:manualLayout>
                  <c:x val="2.2319837467549678E-2"/>
                  <c:y val="3.862174688983369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91-4057-89B9-70E69B36EC4F}"/>
                </c:ext>
              </c:extLst>
            </c:dLbl>
            <c:dLbl>
              <c:idx val="1"/>
              <c:layout>
                <c:manualLayout>
                  <c:x val="1.1132406930060399E-2"/>
                  <c:y val="-2.64191565169765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91-4057-89B9-70E69B36EC4F}"/>
                </c:ext>
              </c:extLst>
            </c:dLbl>
            <c:dLbl>
              <c:idx val="2"/>
              <c:layout>
                <c:manualLayout>
                  <c:x val="-1.7638229558873663E-5"/>
                  <c:y val="-4.037105977846224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91-4057-89B9-70E69B36EC4F}"/>
                </c:ext>
              </c:extLst>
            </c:dLbl>
            <c:dLbl>
              <c:idx val="3"/>
              <c:layout>
                <c:manualLayout>
                  <c:x val="-2.1656147116767003E-2"/>
                  <c:y val="4.435487730246138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191-4057-89B9-70E69B36EC4F}"/>
                </c:ext>
              </c:extLst>
            </c:dLbl>
            <c:dLbl>
              <c:idx val="5"/>
              <c:layout>
                <c:manualLayout>
                  <c:x val="0.11597694036210709"/>
                  <c:y val="-3.562095740685486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191-4057-89B9-70E69B36EC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'Natl PhIV Table&amp;Graphics'!$C$23:$H$23</c:f>
              <c:strCache>
                <c:ptCount val="6"/>
                <c:pt idx="0">
                  <c:v>MICRO SIZE &lt;0.5 Mℓ/day</c:v>
                </c:pt>
                <c:pt idx="1">
                  <c:v>SMALL SIZE 0.5-2 Mℓ/day </c:v>
                </c:pt>
                <c:pt idx="2">
                  <c:v>MEDIUM SIZE 2-10 Mℓ/day</c:v>
                </c:pt>
                <c:pt idx="3">
                  <c:v>LARGE SIZE 10-25  Mℓ/day  </c:v>
                </c:pt>
                <c:pt idx="4">
                  <c:v>MACRO SIZE &gt;25 Mℓ/day</c:v>
                </c:pt>
                <c:pt idx="5">
                  <c:v>Undetermined </c:v>
                </c:pt>
              </c:strCache>
            </c:strRef>
          </c:cat>
          <c:val>
            <c:numRef>
              <c:f>'Natl PhIV Table&amp;Graphics'!$C$24:$H$24</c:f>
              <c:numCache>
                <c:formatCode>0</c:formatCode>
                <c:ptCount val="6"/>
                <c:pt idx="0">
                  <c:v>154</c:v>
                </c:pt>
                <c:pt idx="1">
                  <c:v>263</c:v>
                </c:pt>
                <c:pt idx="2">
                  <c:v>239</c:v>
                </c:pt>
                <c:pt idx="3">
                  <c:v>64</c:v>
                </c:pt>
                <c:pt idx="4">
                  <c:v>61</c:v>
                </c:pt>
                <c:pt idx="5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191-4057-89B9-70E69B36EC4F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078975457214669"/>
          <c:w val="0.96733699138208673"/>
          <c:h val="0.129210245427853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E87522-AD46-4F57-B317-0AF19553CC2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B6F592D-CB8F-40F2-8144-6BD5A15FA4C5}">
      <dgm:prSet phldrT="[Text]"/>
      <dgm:spPr/>
      <dgm:t>
        <a:bodyPr/>
        <a:lstStyle/>
        <a:p>
          <a:r>
            <a:rPr lang="en-US" b="1" dirty="0" smtClean="0"/>
            <a:t>2006</a:t>
          </a:r>
          <a:endParaRPr lang="en-US" b="1" dirty="0"/>
        </a:p>
      </dgm:t>
    </dgm:pt>
    <dgm:pt modelId="{485F7C20-D7C5-430D-A80A-FBB4EB2D4226}" type="parTrans" cxnId="{2A26A949-1153-4C97-9F57-0F76C9992016}">
      <dgm:prSet/>
      <dgm:spPr/>
      <dgm:t>
        <a:bodyPr/>
        <a:lstStyle/>
        <a:p>
          <a:endParaRPr lang="en-US"/>
        </a:p>
      </dgm:t>
    </dgm:pt>
    <dgm:pt modelId="{EFF4CCD5-CA40-4BFF-9A64-E49A5C79EF66}" type="sibTrans" cxnId="{2A26A949-1153-4C97-9F57-0F76C9992016}">
      <dgm:prSet/>
      <dgm:spPr/>
      <dgm:t>
        <a:bodyPr/>
        <a:lstStyle/>
        <a:p>
          <a:endParaRPr lang="en-US"/>
        </a:p>
      </dgm:t>
    </dgm:pt>
    <dgm:pt modelId="{DDA10A48-9BBD-4800-8720-5FCBD5ED8A72}">
      <dgm:prSet phldrT="[Text]"/>
      <dgm:spPr/>
      <dgm:t>
        <a:bodyPr/>
        <a:lstStyle/>
        <a:p>
          <a:r>
            <a:rPr lang="en-US" b="1" dirty="0" smtClean="0"/>
            <a:t>2011  </a:t>
          </a:r>
          <a:endParaRPr lang="en-US" b="1" dirty="0"/>
        </a:p>
      </dgm:t>
    </dgm:pt>
    <dgm:pt modelId="{C477024B-85EB-4B62-9109-C663CAC7421A}" type="parTrans" cxnId="{F7F37673-9F68-4C70-A259-7E836D53AB52}">
      <dgm:prSet/>
      <dgm:spPr/>
      <dgm:t>
        <a:bodyPr/>
        <a:lstStyle/>
        <a:p>
          <a:endParaRPr lang="en-US"/>
        </a:p>
      </dgm:t>
    </dgm:pt>
    <dgm:pt modelId="{E2A61E07-9BB2-4AFF-8E36-179010C3FD3C}" type="sibTrans" cxnId="{F7F37673-9F68-4C70-A259-7E836D53AB52}">
      <dgm:prSet/>
      <dgm:spPr/>
      <dgm:t>
        <a:bodyPr/>
        <a:lstStyle/>
        <a:p>
          <a:endParaRPr lang="en-US"/>
        </a:p>
      </dgm:t>
    </dgm:pt>
    <dgm:pt modelId="{EF310B61-9D9D-459C-974B-05F7E63B83EC}">
      <dgm:prSet phldrT="[Text]"/>
      <dgm:spPr/>
      <dgm:t>
        <a:bodyPr/>
        <a:lstStyle/>
        <a:p>
          <a:r>
            <a:rPr lang="en-US" b="1" dirty="0" smtClean="0"/>
            <a:t>2016 </a:t>
          </a:r>
          <a:endParaRPr lang="en-US" b="1" dirty="0"/>
        </a:p>
      </dgm:t>
    </dgm:pt>
    <dgm:pt modelId="{5159F794-A635-4C31-BB87-8D8663329360}" type="parTrans" cxnId="{A0F3FEFA-8539-4EA5-9CE1-B92D2316C6F6}">
      <dgm:prSet/>
      <dgm:spPr/>
      <dgm:t>
        <a:bodyPr/>
        <a:lstStyle/>
        <a:p>
          <a:endParaRPr lang="en-US"/>
        </a:p>
      </dgm:t>
    </dgm:pt>
    <dgm:pt modelId="{503DEDB2-D604-4CD2-81CA-16F9F7BCFCD8}" type="sibTrans" cxnId="{A0F3FEFA-8539-4EA5-9CE1-B92D2316C6F6}">
      <dgm:prSet/>
      <dgm:spPr/>
      <dgm:t>
        <a:bodyPr/>
        <a:lstStyle/>
        <a:p>
          <a:endParaRPr lang="en-US"/>
        </a:p>
      </dgm:t>
    </dgm:pt>
    <dgm:pt modelId="{D2EEADD6-50F8-4DA1-957D-6CCF8725AC56}">
      <dgm:prSet phldrT="[Text]"/>
      <dgm:spPr/>
      <dgm:t>
        <a:bodyPr/>
        <a:lstStyle/>
        <a:p>
          <a:r>
            <a:rPr lang="en-US" b="1" dirty="0" smtClean="0"/>
            <a:t>2021 </a:t>
          </a:r>
          <a:endParaRPr lang="en-US" b="1" dirty="0"/>
        </a:p>
      </dgm:t>
    </dgm:pt>
    <dgm:pt modelId="{AC2AF502-3E72-4EBF-987E-3A43E15CF67A}" type="parTrans" cxnId="{37CF9984-4DB4-497F-A1AC-7C0A2266BEAC}">
      <dgm:prSet/>
      <dgm:spPr/>
      <dgm:t>
        <a:bodyPr/>
        <a:lstStyle/>
        <a:p>
          <a:endParaRPr lang="en-US"/>
        </a:p>
      </dgm:t>
    </dgm:pt>
    <dgm:pt modelId="{F114EE6A-5E86-48A2-B9DC-6512EE566306}" type="sibTrans" cxnId="{37CF9984-4DB4-497F-A1AC-7C0A2266BEAC}">
      <dgm:prSet/>
      <dgm:spPr/>
      <dgm:t>
        <a:bodyPr/>
        <a:lstStyle/>
        <a:p>
          <a:endParaRPr lang="en-US"/>
        </a:p>
      </dgm:t>
    </dgm:pt>
    <dgm:pt modelId="{08C43EFE-61C6-410C-A92D-2C8D8EDF1599}">
      <dgm:prSet phldrT="[Text]"/>
      <dgm:spPr/>
      <dgm:t>
        <a:bodyPr/>
        <a:lstStyle/>
        <a:p>
          <a:endParaRPr lang="en-ZA"/>
        </a:p>
      </dgm:t>
    </dgm:pt>
    <dgm:pt modelId="{0B134D52-1802-4716-8D8C-4A62D91FAE20}" type="parTrans" cxnId="{E026858A-7E47-4D88-AF87-19D6AA0CD06A}">
      <dgm:prSet/>
      <dgm:spPr/>
      <dgm:t>
        <a:bodyPr/>
        <a:lstStyle/>
        <a:p>
          <a:endParaRPr lang="en-US"/>
        </a:p>
      </dgm:t>
    </dgm:pt>
    <dgm:pt modelId="{94467542-4611-4128-AF24-857E590A9941}" type="sibTrans" cxnId="{E026858A-7E47-4D88-AF87-19D6AA0CD06A}">
      <dgm:prSet/>
      <dgm:spPr/>
      <dgm:t>
        <a:bodyPr/>
        <a:lstStyle/>
        <a:p>
          <a:endParaRPr lang="en-US"/>
        </a:p>
      </dgm:t>
    </dgm:pt>
    <dgm:pt modelId="{701AF600-5BD1-458D-8975-8BE983A08F2B}">
      <dgm:prSet phldrT="[Text]"/>
      <dgm:spPr/>
      <dgm:t>
        <a:bodyPr/>
        <a:lstStyle/>
        <a:p>
          <a:endParaRPr lang="en-US" dirty="0"/>
        </a:p>
      </dgm:t>
    </dgm:pt>
    <dgm:pt modelId="{D3B4139D-E9AC-4288-8B05-2FA7A7F471C9}" type="parTrans" cxnId="{24A9FF92-AEE2-40DC-9167-E712E483A14F}">
      <dgm:prSet/>
      <dgm:spPr/>
      <dgm:t>
        <a:bodyPr/>
        <a:lstStyle/>
        <a:p>
          <a:endParaRPr lang="en-US"/>
        </a:p>
      </dgm:t>
    </dgm:pt>
    <dgm:pt modelId="{164F05EA-DEAD-4D5F-8024-39C344B590FF}" type="sibTrans" cxnId="{24A9FF92-AEE2-40DC-9167-E712E483A14F}">
      <dgm:prSet/>
      <dgm:spPr/>
      <dgm:t>
        <a:bodyPr/>
        <a:lstStyle/>
        <a:p>
          <a:endParaRPr lang="en-US"/>
        </a:p>
      </dgm:t>
    </dgm:pt>
    <dgm:pt modelId="{3CB0A9AA-8F8B-450A-A63B-A95778B0DC58}">
      <dgm:prSet phldrT="[Text]"/>
      <dgm:spPr/>
      <dgm:t>
        <a:bodyPr/>
        <a:lstStyle/>
        <a:p>
          <a:r>
            <a:rPr lang="en-US" b="1" dirty="0" smtClean="0"/>
            <a:t>2003  - Powers and Functions  </a:t>
          </a:r>
          <a:endParaRPr lang="en-US" b="1" dirty="0"/>
        </a:p>
      </dgm:t>
    </dgm:pt>
    <dgm:pt modelId="{39555CAF-99E6-4F11-ADF7-93D68ADA7B39}" type="sibTrans" cxnId="{30493759-86E9-4DAF-8E7A-CFB5945556A8}">
      <dgm:prSet/>
      <dgm:spPr/>
      <dgm:t>
        <a:bodyPr/>
        <a:lstStyle/>
        <a:p>
          <a:endParaRPr lang="en-US"/>
        </a:p>
      </dgm:t>
    </dgm:pt>
    <dgm:pt modelId="{898C962A-1E3A-41B6-A36E-DA1A4DEE7F76}" type="parTrans" cxnId="{30493759-86E9-4DAF-8E7A-CFB5945556A8}">
      <dgm:prSet/>
      <dgm:spPr/>
      <dgm:t>
        <a:bodyPr/>
        <a:lstStyle/>
        <a:p>
          <a:endParaRPr lang="en-US"/>
        </a:p>
      </dgm:t>
    </dgm:pt>
    <dgm:pt modelId="{3EB6F46E-6255-47EC-A295-98C09657E61A}" type="pres">
      <dgm:prSet presAssocID="{B0E87522-AD46-4F57-B317-0AF19553CC2F}" presName="arrowDiagram" presStyleCnt="0">
        <dgm:presLayoutVars>
          <dgm:chMax val="5"/>
          <dgm:dir/>
          <dgm:resizeHandles val="exact"/>
        </dgm:presLayoutVars>
      </dgm:prSet>
      <dgm:spPr/>
    </dgm:pt>
    <dgm:pt modelId="{EC11C810-A5F2-4B2C-A010-BAD9C7EEDAF2}" type="pres">
      <dgm:prSet presAssocID="{B0E87522-AD46-4F57-B317-0AF19553CC2F}" presName="arrow" presStyleLbl="bgShp" presStyleIdx="0" presStyleCnt="1" custLinFactNeighborX="-793" custLinFactNeighborY="2751"/>
      <dgm:spPr>
        <a:solidFill>
          <a:srgbClr val="33CCFF"/>
        </a:solidFill>
        <a:ln>
          <a:solidFill>
            <a:schemeClr val="tx2"/>
          </a:solidFill>
        </a:ln>
      </dgm:spPr>
    </dgm:pt>
    <dgm:pt modelId="{CFE0D6F7-7838-44EB-B368-0CB84A9C4725}" type="pres">
      <dgm:prSet presAssocID="{B0E87522-AD46-4F57-B317-0AF19553CC2F}" presName="arrowDiagram5" presStyleCnt="0"/>
      <dgm:spPr/>
    </dgm:pt>
    <dgm:pt modelId="{5385D1F2-1F7B-415E-B8E6-4E0B3B7358A6}" type="pres">
      <dgm:prSet presAssocID="{3CB0A9AA-8F8B-450A-A63B-A95778B0DC58}" presName="bullet5a" presStyleLbl="node1" presStyleIdx="0" presStyleCnt="5" custLinFactNeighborX="46712" custLinFactNeighborY="-12307"/>
      <dgm:spPr>
        <a:solidFill>
          <a:srgbClr val="FFFF66"/>
        </a:solidFill>
        <a:effectLst>
          <a:outerShdw blurRad="127000" sx="120000" sy="120000" algn="ctr" rotWithShape="0">
            <a:prstClr val="black"/>
          </a:outerShdw>
        </a:effectLst>
      </dgm:spPr>
    </dgm:pt>
    <dgm:pt modelId="{547D59B4-8ACE-4E2D-9054-BAD3BD0CC291}" type="pres">
      <dgm:prSet presAssocID="{3CB0A9AA-8F8B-450A-A63B-A95778B0DC58}" presName="textBox5a" presStyleLbl="revTx" presStyleIdx="0" presStyleCnt="5" custScaleX="180318" custScaleY="70938" custLinFactX="-32551" custLinFactNeighborX="-100000" custLinFactNeighborY="-87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DAE2BA-D336-4334-90E8-EC3A86152B15}" type="pres">
      <dgm:prSet presAssocID="{8B6F592D-CB8F-40F2-8144-6BD5A15FA4C5}" presName="bullet5b" presStyleLbl="node1" presStyleIdx="1" presStyleCnt="5" custLinFactNeighborX="34150" custLinFactNeighborY="-2368"/>
      <dgm:spPr>
        <a:solidFill>
          <a:srgbClr val="FFFF00"/>
        </a:solidFill>
        <a:effectLst>
          <a:outerShdw blurRad="127000" sx="120000" sy="120000" algn="ctr" rotWithShape="0">
            <a:prstClr val="black"/>
          </a:outerShdw>
        </a:effectLst>
      </dgm:spPr>
    </dgm:pt>
    <dgm:pt modelId="{EBF4292D-5757-4E5A-ACF9-3827262DD0C6}" type="pres">
      <dgm:prSet presAssocID="{8B6F592D-CB8F-40F2-8144-6BD5A15FA4C5}" presName="textBox5b" presStyleLbl="revTx" presStyleIdx="1" presStyleCnt="5" custAng="10800000" custFlipVert="1" custScaleY="24548" custLinFactNeighborX="-74021" custLinFactNeighborY="-61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C2D4C-6F96-4A82-82B3-9341C5D82A65}" type="pres">
      <dgm:prSet presAssocID="{DDA10A48-9BBD-4800-8720-5FCBD5ED8A72}" presName="bullet5c" presStyleLbl="node1" presStyleIdx="2" presStyleCnt="5" custLinFactNeighborX="24913" custLinFactNeighborY="4345"/>
      <dgm:spPr>
        <a:solidFill>
          <a:srgbClr val="FFCC00"/>
        </a:solidFill>
        <a:effectLst>
          <a:outerShdw blurRad="127000" sx="120000" sy="120000" algn="ctr" rotWithShape="0">
            <a:prstClr val="black">
              <a:alpha val="90000"/>
            </a:prstClr>
          </a:outerShdw>
        </a:effectLst>
      </dgm:spPr>
    </dgm:pt>
    <dgm:pt modelId="{5C113F90-7533-428E-BF61-D00500105441}" type="pres">
      <dgm:prSet presAssocID="{DDA10A48-9BBD-4800-8720-5FCBD5ED8A72}" presName="textBox5c" presStyleLbl="revTx" presStyleIdx="2" presStyleCnt="5" custScaleX="179532" custScaleY="21497" custLinFactNeighborX="-28952" custLinFactNeighborY="-599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2EF59-843C-4CE2-83AD-BCAD50D41F31}" type="pres">
      <dgm:prSet presAssocID="{EF310B61-9D9D-459C-974B-05F7E63B83EC}" presName="bullet5d" presStyleLbl="node1" presStyleIdx="3" presStyleCnt="5" custLinFactNeighborX="3917" custLinFactNeighborY="15094"/>
      <dgm:spPr>
        <a:solidFill>
          <a:srgbClr val="FF9900"/>
        </a:solidFill>
        <a:effectLst>
          <a:outerShdw blurRad="127000" sx="120000" sy="120000" algn="ctr" rotWithShape="0">
            <a:prstClr val="black">
              <a:alpha val="90000"/>
            </a:prstClr>
          </a:outerShdw>
        </a:effectLst>
      </dgm:spPr>
    </dgm:pt>
    <dgm:pt modelId="{35050DA1-F5FB-4F78-A9A2-6D680D86FE05}" type="pres">
      <dgm:prSet presAssocID="{EF310B61-9D9D-459C-974B-05F7E63B83EC}" presName="textBox5d" presStyleLbl="revTx" presStyleIdx="3" presStyleCnt="5" custScaleX="126890" custScaleY="14084" custLinFactNeighborX="-60082" custLinFactNeighborY="-65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D3C89-5207-4D74-97BB-4647F01E712F}" type="pres">
      <dgm:prSet presAssocID="{D2EEADD6-50F8-4DA1-957D-6CCF8725AC56}" presName="bullet5e" presStyleLbl="node1" presStyleIdx="4" presStyleCnt="5" custLinFactNeighborX="5324" custLinFactNeighborY="10998"/>
      <dgm:spPr>
        <a:solidFill>
          <a:srgbClr val="FF0000"/>
        </a:solidFill>
        <a:effectLst>
          <a:outerShdw blurRad="127000" sx="120000" sy="120000" algn="ctr" rotWithShape="0">
            <a:prstClr val="black">
              <a:alpha val="90000"/>
            </a:prstClr>
          </a:outerShdw>
        </a:effectLst>
      </dgm:spPr>
    </dgm:pt>
    <dgm:pt modelId="{760D1473-2A9F-4F3A-9699-CF6B542C5D23}" type="pres">
      <dgm:prSet presAssocID="{D2EEADD6-50F8-4DA1-957D-6CCF8725AC56}" presName="textBox5e" presStyleLbl="revTx" presStyleIdx="4" presStyleCnt="5" custScaleX="101681" custScaleY="11095" custLinFactNeighborX="-55761" custLinFactNeighborY="-71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26858A-7E47-4D88-AF87-19D6AA0CD06A}" srcId="{B0E87522-AD46-4F57-B317-0AF19553CC2F}" destId="{08C43EFE-61C6-410C-A92D-2C8D8EDF1599}" srcOrd="5" destOrd="0" parTransId="{0B134D52-1802-4716-8D8C-4A62D91FAE20}" sibTransId="{94467542-4611-4128-AF24-857E590A9941}"/>
    <dgm:cxn modelId="{2A26A949-1153-4C97-9F57-0F76C9992016}" srcId="{B0E87522-AD46-4F57-B317-0AF19553CC2F}" destId="{8B6F592D-CB8F-40F2-8144-6BD5A15FA4C5}" srcOrd="1" destOrd="0" parTransId="{485F7C20-D7C5-430D-A80A-FBB4EB2D4226}" sibTransId="{EFF4CCD5-CA40-4BFF-9A64-E49A5C79EF66}"/>
    <dgm:cxn modelId="{F7F37673-9F68-4C70-A259-7E836D53AB52}" srcId="{B0E87522-AD46-4F57-B317-0AF19553CC2F}" destId="{DDA10A48-9BBD-4800-8720-5FCBD5ED8A72}" srcOrd="2" destOrd="0" parTransId="{C477024B-85EB-4B62-9109-C663CAC7421A}" sibTransId="{E2A61E07-9BB2-4AFF-8E36-179010C3FD3C}"/>
    <dgm:cxn modelId="{766490C8-74AB-49FA-9420-839CABC2670C}" type="presOf" srcId="{D2EEADD6-50F8-4DA1-957D-6CCF8725AC56}" destId="{760D1473-2A9F-4F3A-9699-CF6B542C5D23}" srcOrd="0" destOrd="0" presId="urn:microsoft.com/office/officeart/2005/8/layout/arrow2"/>
    <dgm:cxn modelId="{7ECF2C7C-69A7-4123-94A2-076978724CB9}" type="presOf" srcId="{8B6F592D-CB8F-40F2-8144-6BD5A15FA4C5}" destId="{EBF4292D-5757-4E5A-ACF9-3827262DD0C6}" srcOrd="0" destOrd="0" presId="urn:microsoft.com/office/officeart/2005/8/layout/arrow2"/>
    <dgm:cxn modelId="{A0F3FEFA-8539-4EA5-9CE1-B92D2316C6F6}" srcId="{B0E87522-AD46-4F57-B317-0AF19553CC2F}" destId="{EF310B61-9D9D-459C-974B-05F7E63B83EC}" srcOrd="3" destOrd="0" parTransId="{5159F794-A635-4C31-BB87-8D8663329360}" sibTransId="{503DEDB2-D604-4CD2-81CA-16F9F7BCFCD8}"/>
    <dgm:cxn modelId="{37CF9984-4DB4-497F-A1AC-7C0A2266BEAC}" srcId="{B0E87522-AD46-4F57-B317-0AF19553CC2F}" destId="{D2EEADD6-50F8-4DA1-957D-6CCF8725AC56}" srcOrd="4" destOrd="0" parTransId="{AC2AF502-3E72-4EBF-987E-3A43E15CF67A}" sibTransId="{F114EE6A-5E86-48A2-B9DC-6512EE566306}"/>
    <dgm:cxn modelId="{BB78DBB8-010A-4E06-8787-37C4FCF67684}" type="presOf" srcId="{3CB0A9AA-8F8B-450A-A63B-A95778B0DC58}" destId="{547D59B4-8ACE-4E2D-9054-BAD3BD0CC291}" srcOrd="0" destOrd="0" presId="urn:microsoft.com/office/officeart/2005/8/layout/arrow2"/>
    <dgm:cxn modelId="{E8963265-B147-4049-8CB6-03675580D1E0}" type="presOf" srcId="{DDA10A48-9BBD-4800-8720-5FCBD5ED8A72}" destId="{5C113F90-7533-428E-BF61-D00500105441}" srcOrd="0" destOrd="0" presId="urn:microsoft.com/office/officeart/2005/8/layout/arrow2"/>
    <dgm:cxn modelId="{24A9FF92-AEE2-40DC-9167-E712E483A14F}" srcId="{B0E87522-AD46-4F57-B317-0AF19553CC2F}" destId="{701AF600-5BD1-458D-8975-8BE983A08F2B}" srcOrd="6" destOrd="0" parTransId="{D3B4139D-E9AC-4288-8B05-2FA7A7F471C9}" sibTransId="{164F05EA-DEAD-4D5F-8024-39C344B590FF}"/>
    <dgm:cxn modelId="{40C5950A-6312-4495-AC12-759BE6C65EE7}" type="presOf" srcId="{B0E87522-AD46-4F57-B317-0AF19553CC2F}" destId="{3EB6F46E-6255-47EC-A295-98C09657E61A}" srcOrd="0" destOrd="0" presId="urn:microsoft.com/office/officeart/2005/8/layout/arrow2"/>
    <dgm:cxn modelId="{30493759-86E9-4DAF-8E7A-CFB5945556A8}" srcId="{B0E87522-AD46-4F57-B317-0AF19553CC2F}" destId="{3CB0A9AA-8F8B-450A-A63B-A95778B0DC58}" srcOrd="0" destOrd="0" parTransId="{898C962A-1E3A-41B6-A36E-DA1A4DEE7F76}" sibTransId="{39555CAF-99E6-4F11-ADF7-93D68ADA7B39}"/>
    <dgm:cxn modelId="{15CEAFEB-8684-4CDD-9A13-A012381D8746}" type="presOf" srcId="{EF310B61-9D9D-459C-974B-05F7E63B83EC}" destId="{35050DA1-F5FB-4F78-A9A2-6D680D86FE05}" srcOrd="0" destOrd="0" presId="urn:microsoft.com/office/officeart/2005/8/layout/arrow2"/>
    <dgm:cxn modelId="{2B02297A-F75E-4D51-8579-27F17BDF78D9}" type="presParOf" srcId="{3EB6F46E-6255-47EC-A295-98C09657E61A}" destId="{EC11C810-A5F2-4B2C-A010-BAD9C7EEDAF2}" srcOrd="0" destOrd="0" presId="urn:microsoft.com/office/officeart/2005/8/layout/arrow2"/>
    <dgm:cxn modelId="{624341B2-13DF-4730-87EA-AB23533619EC}" type="presParOf" srcId="{3EB6F46E-6255-47EC-A295-98C09657E61A}" destId="{CFE0D6F7-7838-44EB-B368-0CB84A9C4725}" srcOrd="1" destOrd="0" presId="urn:microsoft.com/office/officeart/2005/8/layout/arrow2"/>
    <dgm:cxn modelId="{3CB125DA-E66E-4646-BB8B-7ED80D1B11B3}" type="presParOf" srcId="{CFE0D6F7-7838-44EB-B368-0CB84A9C4725}" destId="{5385D1F2-1F7B-415E-B8E6-4E0B3B7358A6}" srcOrd="0" destOrd="0" presId="urn:microsoft.com/office/officeart/2005/8/layout/arrow2"/>
    <dgm:cxn modelId="{E427A38D-F240-4806-8CF6-E503C921137B}" type="presParOf" srcId="{CFE0D6F7-7838-44EB-B368-0CB84A9C4725}" destId="{547D59B4-8ACE-4E2D-9054-BAD3BD0CC291}" srcOrd="1" destOrd="0" presId="urn:microsoft.com/office/officeart/2005/8/layout/arrow2"/>
    <dgm:cxn modelId="{4FA76A8A-DA3F-4484-B542-A4DF413DD887}" type="presParOf" srcId="{CFE0D6F7-7838-44EB-B368-0CB84A9C4725}" destId="{F8DAE2BA-D336-4334-90E8-EC3A86152B15}" srcOrd="2" destOrd="0" presId="urn:microsoft.com/office/officeart/2005/8/layout/arrow2"/>
    <dgm:cxn modelId="{24119223-96F9-430D-B875-1D7D4F460B4C}" type="presParOf" srcId="{CFE0D6F7-7838-44EB-B368-0CB84A9C4725}" destId="{EBF4292D-5757-4E5A-ACF9-3827262DD0C6}" srcOrd="3" destOrd="0" presId="urn:microsoft.com/office/officeart/2005/8/layout/arrow2"/>
    <dgm:cxn modelId="{3D25E6E4-4C5A-4869-9FF5-2A969FF38C47}" type="presParOf" srcId="{CFE0D6F7-7838-44EB-B368-0CB84A9C4725}" destId="{BCAC2D4C-6F96-4A82-82B3-9341C5D82A65}" srcOrd="4" destOrd="0" presId="urn:microsoft.com/office/officeart/2005/8/layout/arrow2"/>
    <dgm:cxn modelId="{D88FE656-DE0E-43FF-86DF-7C60DA819826}" type="presParOf" srcId="{CFE0D6F7-7838-44EB-B368-0CB84A9C4725}" destId="{5C113F90-7533-428E-BF61-D00500105441}" srcOrd="5" destOrd="0" presId="urn:microsoft.com/office/officeart/2005/8/layout/arrow2"/>
    <dgm:cxn modelId="{B7785008-0646-4F5B-B47F-37FB1DB1E7B3}" type="presParOf" srcId="{CFE0D6F7-7838-44EB-B368-0CB84A9C4725}" destId="{ED42EF59-843C-4CE2-83AD-BCAD50D41F31}" srcOrd="6" destOrd="0" presId="urn:microsoft.com/office/officeart/2005/8/layout/arrow2"/>
    <dgm:cxn modelId="{58998B4A-9A7A-49D4-BAEA-9D7691D05BF8}" type="presParOf" srcId="{CFE0D6F7-7838-44EB-B368-0CB84A9C4725}" destId="{35050DA1-F5FB-4F78-A9A2-6D680D86FE05}" srcOrd="7" destOrd="0" presId="urn:microsoft.com/office/officeart/2005/8/layout/arrow2"/>
    <dgm:cxn modelId="{563592B7-E279-48A6-86CA-4E5ABA776BB2}" type="presParOf" srcId="{CFE0D6F7-7838-44EB-B368-0CB84A9C4725}" destId="{E20D3C89-5207-4D74-97BB-4647F01E712F}" srcOrd="8" destOrd="0" presId="urn:microsoft.com/office/officeart/2005/8/layout/arrow2"/>
    <dgm:cxn modelId="{79969B1F-8D1B-4F7A-B32E-1F293C2977D7}" type="presParOf" srcId="{CFE0D6F7-7838-44EB-B368-0CB84A9C4725}" destId="{760D1473-2A9F-4F3A-9699-CF6B542C5D23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1C810-A5F2-4B2C-A010-BAD9C7EEDAF2}">
      <dsp:nvSpPr>
        <dsp:cNvPr id="0" name=""/>
        <dsp:cNvSpPr/>
      </dsp:nvSpPr>
      <dsp:spPr>
        <a:xfrm>
          <a:off x="815756" y="0"/>
          <a:ext cx="6827520" cy="4267200"/>
        </a:xfrm>
        <a:prstGeom prst="swooshArrow">
          <a:avLst>
            <a:gd name="adj1" fmla="val 25000"/>
            <a:gd name="adj2" fmla="val 25000"/>
          </a:avLst>
        </a:prstGeom>
        <a:solidFill>
          <a:srgbClr val="33CCFF"/>
        </a:solidFill>
        <a:ln>
          <a:solidFill>
            <a:schemeClr val="tx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85D1F2-1F7B-415E-B8E6-4E0B3B7358A6}">
      <dsp:nvSpPr>
        <dsp:cNvPr id="0" name=""/>
        <dsp:cNvSpPr/>
      </dsp:nvSpPr>
      <dsp:spPr>
        <a:xfrm>
          <a:off x="1615762" y="3153763"/>
          <a:ext cx="157032" cy="157032"/>
        </a:xfrm>
        <a:prstGeom prst="ellipse">
          <a:avLst/>
        </a:prstGeom>
        <a:solidFill>
          <a:srgbClr val="FF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27000" sx="120000" sy="120000" algn="ctr" rotWithShape="0">
            <a:prstClr val="black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7D59B4-8ACE-4E2D-9054-BAD3BD0CC291}">
      <dsp:nvSpPr>
        <dsp:cNvPr id="0" name=""/>
        <dsp:cNvSpPr/>
      </dsp:nvSpPr>
      <dsp:spPr>
        <a:xfrm>
          <a:off x="76199" y="2514600"/>
          <a:ext cx="1612773" cy="720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0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2003  - Powers and Functions  </a:t>
          </a:r>
          <a:endParaRPr lang="en-US" sz="1800" b="1" kern="1200" dirty="0"/>
        </a:p>
      </dsp:txBody>
      <dsp:txXfrm>
        <a:off x="76199" y="2514600"/>
        <a:ext cx="1612773" cy="720441"/>
      </dsp:txXfrm>
    </dsp:sp>
    <dsp:sp modelId="{F8DAE2BA-D336-4334-90E8-EC3A86152B15}">
      <dsp:nvSpPr>
        <dsp:cNvPr id="0" name=""/>
        <dsp:cNvSpPr/>
      </dsp:nvSpPr>
      <dsp:spPr>
        <a:xfrm>
          <a:off x="2476373" y="2350527"/>
          <a:ext cx="245790" cy="24579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27000" sx="120000" sy="120000" algn="ctr" rotWithShape="0">
            <a:prstClr val="black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F4292D-5757-4E5A-ACF9-3827262DD0C6}">
      <dsp:nvSpPr>
        <dsp:cNvPr id="0" name=""/>
        <dsp:cNvSpPr/>
      </dsp:nvSpPr>
      <dsp:spPr>
        <a:xfrm rot="10800000" flipV="1">
          <a:off x="1676400" y="2057392"/>
          <a:ext cx="1133368" cy="438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23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2006</a:t>
          </a:r>
          <a:endParaRPr lang="en-US" sz="1800" b="1" kern="1200" dirty="0"/>
        </a:p>
      </dsp:txBody>
      <dsp:txXfrm rot="-10800000">
        <a:off x="1676400" y="2057392"/>
        <a:ext cx="1133368" cy="438907"/>
      </dsp:txXfrm>
    </dsp:sp>
    <dsp:sp modelId="{BCAC2D4C-6F96-4A82-82B3-9341C5D82A65}">
      <dsp:nvSpPr>
        <dsp:cNvPr id="0" name=""/>
        <dsp:cNvSpPr/>
      </dsp:nvSpPr>
      <dsp:spPr>
        <a:xfrm>
          <a:off x="3566484" y="1719412"/>
          <a:ext cx="327720" cy="327720"/>
        </a:xfrm>
        <a:prstGeom prst="ellipse">
          <a:avLst/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27000" sx="120000" sy="120000" algn="ctr" rotWithShape="0">
            <a:prstClr val="black">
              <a:alpha val="9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13F90-7533-428E-BF61-D00500105441}">
      <dsp:nvSpPr>
        <dsp:cNvPr id="0" name=""/>
        <dsp:cNvSpPr/>
      </dsp:nvSpPr>
      <dsp:spPr>
        <a:xfrm>
          <a:off x="2743194" y="1371593"/>
          <a:ext cx="2365713" cy="515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65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2011  </a:t>
          </a:r>
          <a:endParaRPr lang="en-US" sz="1800" b="1" kern="1200" dirty="0"/>
        </a:p>
      </dsp:txBody>
      <dsp:txXfrm>
        <a:off x="2743194" y="1371593"/>
        <a:ext cx="2365713" cy="515533"/>
      </dsp:txXfrm>
    </dsp:sp>
    <dsp:sp modelId="{ED42EF59-843C-4CE2-83AD-BCAD50D41F31}">
      <dsp:nvSpPr>
        <dsp:cNvPr id="0" name=""/>
        <dsp:cNvSpPr/>
      </dsp:nvSpPr>
      <dsp:spPr>
        <a:xfrm>
          <a:off x="4771338" y="1260416"/>
          <a:ext cx="423306" cy="423306"/>
        </a:xfrm>
        <a:prstGeom prst="ellipse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27000" sx="120000" sy="120000" algn="ctr" rotWithShape="0">
            <a:prstClr val="black">
              <a:alpha val="9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50DA1-F5FB-4F78-A9A2-6D680D86FE05}">
      <dsp:nvSpPr>
        <dsp:cNvPr id="0" name=""/>
        <dsp:cNvSpPr/>
      </dsp:nvSpPr>
      <dsp:spPr>
        <a:xfrm>
          <a:off x="3962396" y="762007"/>
          <a:ext cx="1732688" cy="402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301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2016 </a:t>
          </a:r>
          <a:endParaRPr lang="en-US" sz="1800" b="1" kern="1200" dirty="0"/>
        </a:p>
      </dsp:txBody>
      <dsp:txXfrm>
        <a:off x="3962396" y="762007"/>
        <a:ext cx="1732688" cy="402664"/>
      </dsp:txXfrm>
    </dsp:sp>
    <dsp:sp modelId="{E20D3C89-5207-4D74-97BB-4647F01E712F}">
      <dsp:nvSpPr>
        <dsp:cNvPr id="0" name=""/>
        <dsp:cNvSpPr/>
      </dsp:nvSpPr>
      <dsp:spPr>
        <a:xfrm>
          <a:off x="6090944" y="916174"/>
          <a:ext cx="539374" cy="539374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27000" sx="120000" sy="120000" algn="ctr" rotWithShape="0">
            <a:prstClr val="black">
              <a:alpha val="9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D1473-2A9F-4F3A-9699-CF6B542C5D23}">
      <dsp:nvSpPr>
        <dsp:cNvPr id="0" name=""/>
        <dsp:cNvSpPr/>
      </dsp:nvSpPr>
      <dsp:spPr>
        <a:xfrm>
          <a:off x="5559019" y="288817"/>
          <a:ext cx="1388458" cy="348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80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2021 </a:t>
          </a:r>
          <a:endParaRPr lang="en-US" sz="1800" b="1" kern="1200" dirty="0"/>
        </a:p>
      </dsp:txBody>
      <dsp:txXfrm>
        <a:off x="5559019" y="288817"/>
        <a:ext cx="1388458" cy="348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0.68902</cdr:x>
      <cdr:y>0.55866</cdr:y>
    </cdr:from>
    <cdr:to>
      <cdr:x>0.79618</cdr:x>
      <cdr:y>0.69199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525413" y="2681925"/>
          <a:ext cx="1014866" cy="640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 smtClean="0">
              <a:solidFill>
                <a:schemeClr val="accent6">
                  <a:lumMod val="50000"/>
                </a:schemeClr>
              </a:solidFill>
            </a:rPr>
            <a:t>20,5%</a:t>
          </a:r>
          <a:endParaRPr lang="en-ZA" sz="2000" dirty="0">
            <a:solidFill>
              <a:schemeClr val="accent6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0.22197</cdr:x>
      <cdr:y>0.36516</cdr:y>
    </cdr:from>
    <cdr:to>
      <cdr:x>0.32913</cdr:x>
      <cdr:y>0.49849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102185" y="1753011"/>
          <a:ext cx="1014866" cy="640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 smtClean="0">
              <a:solidFill>
                <a:schemeClr val="accent6">
                  <a:lumMod val="50000"/>
                </a:schemeClr>
              </a:solidFill>
            </a:rPr>
            <a:t>76.5%</a:t>
          </a:r>
          <a:endParaRPr lang="en-ZA" sz="2000" dirty="0">
            <a:solidFill>
              <a:schemeClr val="accent6">
                <a:lumMod val="5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0.69106</cdr:x>
      <cdr:y>0.17367</cdr:y>
    </cdr:from>
    <cdr:to>
      <cdr:x>1</cdr:x>
      <cdr:y>0.97806</cdr:y>
    </cdr:to>
    <cdr:pic>
      <cdr:nvPicPr>
        <cdr:cNvPr id="2" name="Picture 1"/>
        <cdr:cNvPicPr>
          <a:picLocks xmlns:a="http://schemas.openxmlformats.org/drawingml/2006/main" noGrp="1" noChangeAspect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 l="6795" r="6795"/>
        <a:stretch xmlns:a="http://schemas.openxmlformats.org/drawingml/2006/main">
          <a:fillRect/>
        </a:stretch>
      </cdr:blipFill>
      <cdr:spPr>
        <a:xfrm xmlns:a="http://schemas.openxmlformats.org/drawingml/2006/main">
          <a:off x="8327572" y="1034142"/>
          <a:ext cx="3722915" cy="4789713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005FC-DFEE-4111-A2FD-946D632FD9C1}" type="datetimeFigureOut">
              <a:rPr lang="en-ZA" smtClean="0"/>
              <a:t>2019/01/25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0B445-95AF-488D-81AE-9A155784C8D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87052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AF90-A261-45ED-874A-66B4C51451FC}" type="slidenum">
              <a:rPr lang="en-ZA" smtClean="0"/>
              <a:pPr/>
              <a:t>30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98957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ALG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alga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97" y="264914"/>
            <a:ext cx="3583329" cy="1283968"/>
          </a:xfrm>
          <a:prstGeom prst="rect">
            <a:avLst/>
          </a:prstGeom>
        </p:spPr>
      </p:pic>
      <p:pic>
        <p:nvPicPr>
          <p:cNvPr id="9" name="Picture 8" descr="speech buble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055" y="1085136"/>
            <a:ext cx="5571744" cy="4782312"/>
          </a:xfrm>
          <a:prstGeom prst="rect">
            <a:avLst/>
          </a:prstGeom>
        </p:spPr>
      </p:pic>
      <p:pic>
        <p:nvPicPr>
          <p:cNvPr id="10" name="Picture 9" descr="speech buble 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851" y="966264"/>
            <a:ext cx="5535168" cy="4901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07706" y="1969839"/>
            <a:ext cx="4476807" cy="1023013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7706" y="3281730"/>
            <a:ext cx="4613057" cy="1375432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accent6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483170"/>
            <a:ext cx="8885021" cy="1525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11811716" y="6455131"/>
            <a:ext cx="380285" cy="152561"/>
          </a:xfrm>
          <a:prstGeom prst="rect">
            <a:avLst/>
          </a:prstGeom>
          <a:solidFill>
            <a:srgbClr val="F06D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8885021" y="6327553"/>
            <a:ext cx="2988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6"/>
                </a:solidFill>
              </a:rPr>
              <a:t>www.salga.org.za</a:t>
            </a:r>
            <a:endParaRPr lang="en-US" sz="1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6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/>
      <p:bldP spid="13" grpId="1"/>
      <p:bldP spid="13" grpId="2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43"/>
            <a:ext cx="8534400" cy="794815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57252" y="1752600"/>
            <a:ext cx="10725149" cy="4540250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alga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511" y="424671"/>
            <a:ext cx="2171452" cy="7780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483170"/>
            <a:ext cx="8885021" cy="1525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11811716" y="6455131"/>
            <a:ext cx="380285" cy="1525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8885021" y="6327553"/>
            <a:ext cx="2988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6"/>
                </a:solidFill>
              </a:rPr>
              <a:t>www.salga.org.za</a:t>
            </a:r>
            <a:endParaRPr lang="en-US" sz="1800" dirty="0">
              <a:solidFill>
                <a:schemeClr val="accent6"/>
              </a:solidFill>
            </a:endParaRPr>
          </a:p>
        </p:txBody>
      </p:sp>
      <p:pic>
        <p:nvPicPr>
          <p:cNvPr id="12" name="Picture 11" descr="Speech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13" y="1364310"/>
            <a:ext cx="6495099" cy="499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2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/>
      <p:bldP spid="11" grpId="1"/>
      <p:bldP spid="11" grpId="2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AE528-A147-4640-97A3-BEC004AB53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338396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3B577-9456-4E34-9D54-014B15928149}" type="datetimeFigureOut">
              <a:rPr lang="en-GB" smtClean="0"/>
              <a:t>25/01/2019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D400C-C779-40ED-A6DB-93D42BB220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21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wmoraka@salga.org.za" TargetMode="External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9681" y="2526021"/>
            <a:ext cx="4476807" cy="102301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SALGA’s PERSPECTIVE ON POWERS AND FUNCTIONS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MINISTER OF WATER AND SANITATION INTERACTIVE SESSION WITH WATER SERVICES AUTHORITIES  </a:t>
            </a:r>
            <a:br>
              <a:rPr lang="en-GB" dirty="0" smtClean="0"/>
            </a:b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0316" y="4205557"/>
            <a:ext cx="4613057" cy="1375432"/>
          </a:xfrm>
        </p:spPr>
        <p:txBody>
          <a:bodyPr/>
          <a:lstStyle/>
          <a:p>
            <a:r>
              <a:rPr lang="en-GB" dirty="0" smtClean="0"/>
              <a:t>25 JAN 2019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740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672" y="1244338"/>
            <a:ext cx="9144000" cy="520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6716" y="1370114"/>
            <a:ext cx="3888432" cy="495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14221" y="209842"/>
            <a:ext cx="6792144" cy="908720"/>
          </a:xfrm>
        </p:spPr>
        <p:txBody>
          <a:bodyPr>
            <a:normAutofit/>
          </a:bodyPr>
          <a:lstStyle/>
          <a:p>
            <a:pPr algn="l"/>
            <a:r>
              <a:rPr lang="en-ZA" b="1" i="1" u="sng" dirty="0" smtClean="0"/>
              <a:t>Service Challenge (h-holds served)</a:t>
            </a:r>
            <a:endParaRPr lang="en-ZA" b="1" i="1" u="sng" dirty="0"/>
          </a:p>
        </p:txBody>
      </p:sp>
    </p:spTree>
    <p:extLst>
      <p:ext uri="{BB962C8B-B14F-4D97-AF65-F5344CB8AC3E}">
        <p14:creationId xmlns:p14="http://schemas.microsoft.com/office/powerpoint/2010/main" val="304472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345" y="2780556"/>
            <a:ext cx="7587951" cy="794815"/>
          </a:xfrm>
        </p:spPr>
        <p:txBody>
          <a:bodyPr>
            <a:normAutofit fontScale="90000"/>
          </a:bodyPr>
          <a:lstStyle/>
          <a:p>
            <a:r>
              <a:rPr lang="en-US" sz="3200" b="0" dirty="0" smtClean="0">
                <a:latin typeface="Foco"/>
              </a:rPr>
              <a:t>FUNDING AND FINANCING </a:t>
            </a:r>
            <a:br>
              <a:rPr lang="en-US" sz="3200" b="0" dirty="0" smtClean="0">
                <a:latin typeface="Foco"/>
              </a:rPr>
            </a:br>
            <a:r>
              <a:rPr lang="en-US" sz="3200" b="0" dirty="0" smtClean="0">
                <a:latin typeface="Foco"/>
              </a:rPr>
              <a:t>OF INFRASTRUCTURE </a:t>
            </a:r>
            <a:endParaRPr lang="en-US" sz="3200" b="0" dirty="0">
              <a:latin typeface="Foco"/>
            </a:endParaRPr>
          </a:p>
        </p:txBody>
      </p:sp>
    </p:spTree>
    <p:extLst>
      <p:ext uri="{BB962C8B-B14F-4D97-AF65-F5344CB8AC3E}">
        <p14:creationId xmlns:p14="http://schemas.microsoft.com/office/powerpoint/2010/main" val="1499069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18" descr="Image result for water management icon"/>
          <p:cNvSpPr>
            <a:spLocks noChangeAspect="1" noChangeArrowheads="1"/>
          </p:cNvSpPr>
          <p:nvPr/>
        </p:nvSpPr>
        <p:spPr bwMode="auto">
          <a:xfrm>
            <a:off x="-95720" y="-708804"/>
            <a:ext cx="442596" cy="44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2779" tIns="66389" rIns="132779" bIns="66389" numCol="1" anchor="t" anchorCtr="0" compatLnSpc="1">
            <a:prstTxWarp prst="textNoShape">
              <a:avLst/>
            </a:prstTxWarp>
          </a:bodyPr>
          <a:lstStyle/>
          <a:p>
            <a:endParaRPr lang="en-ZA" sz="2613" dirty="0"/>
          </a:p>
        </p:txBody>
      </p:sp>
      <p:sp>
        <p:nvSpPr>
          <p:cNvPr id="6" name="Down Arrow 5"/>
          <p:cNvSpPr/>
          <p:nvPr/>
        </p:nvSpPr>
        <p:spPr>
          <a:xfrm>
            <a:off x="2728828" y="1798993"/>
            <a:ext cx="1719248" cy="2263366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ZA" dirty="0">
                <a:solidFill>
                  <a:prstClr val="white"/>
                </a:solidFill>
              </a:rPr>
              <a:t> </a:t>
            </a:r>
            <a:r>
              <a:rPr lang="en-ZA" sz="2800" b="1" dirty="0">
                <a:solidFill>
                  <a:schemeClr val="accent6"/>
                </a:solidFill>
              </a:rPr>
              <a:t>Taxes</a:t>
            </a:r>
            <a:r>
              <a:rPr lang="en-ZA" dirty="0">
                <a:solidFill>
                  <a:schemeClr val="accent6"/>
                </a:solidFill>
              </a:rPr>
              <a:t>   (property rates)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68718" y="-349"/>
            <a:ext cx="5040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ZA" sz="2800" b="1" dirty="0">
                <a:solidFill>
                  <a:schemeClr val="accent6"/>
                </a:solidFill>
              </a:rPr>
              <a:t>Funding mix for social and </a:t>
            </a:r>
          </a:p>
          <a:p>
            <a:r>
              <a:rPr lang="en-ZA" sz="2800" b="1" dirty="0">
                <a:solidFill>
                  <a:schemeClr val="accent6"/>
                </a:solidFill>
              </a:rPr>
              <a:t>economic infrastructure (4Ts)</a:t>
            </a:r>
          </a:p>
        </p:txBody>
      </p:sp>
      <p:sp>
        <p:nvSpPr>
          <p:cNvPr id="9" name="Down Arrow 8"/>
          <p:cNvSpPr/>
          <p:nvPr/>
        </p:nvSpPr>
        <p:spPr>
          <a:xfrm>
            <a:off x="5836589" y="1743092"/>
            <a:ext cx="1791255" cy="2263366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ZA" dirty="0">
                <a:solidFill>
                  <a:prstClr val="white"/>
                </a:solidFill>
              </a:rPr>
              <a:t> </a:t>
            </a:r>
            <a:r>
              <a:rPr lang="en-ZA" sz="2800" b="1" dirty="0">
                <a:solidFill>
                  <a:schemeClr val="accent6"/>
                </a:solidFill>
              </a:rPr>
              <a:t>Service Charges </a:t>
            </a:r>
          </a:p>
        </p:txBody>
      </p:sp>
      <p:sp>
        <p:nvSpPr>
          <p:cNvPr id="10" name="Down Arrow 9"/>
          <p:cNvSpPr/>
          <p:nvPr/>
        </p:nvSpPr>
        <p:spPr>
          <a:xfrm>
            <a:off x="9173447" y="1602977"/>
            <a:ext cx="1803648" cy="2263366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ZA" dirty="0">
                <a:solidFill>
                  <a:prstClr val="white"/>
                </a:solidFill>
              </a:rPr>
              <a:t> </a:t>
            </a:r>
            <a:r>
              <a:rPr lang="en-ZA" sz="2800" b="1" dirty="0">
                <a:solidFill>
                  <a:schemeClr val="tx1"/>
                </a:solidFill>
              </a:rPr>
              <a:t>Transfers</a:t>
            </a:r>
          </a:p>
          <a:p>
            <a:pPr algn="ctr"/>
            <a:r>
              <a:rPr lang="en-ZA" sz="1400" dirty="0">
                <a:solidFill>
                  <a:schemeClr val="tx1"/>
                </a:solidFill>
              </a:rPr>
              <a:t>(equitable share       and grants)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44708" y="4305289"/>
            <a:ext cx="11043346" cy="949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/>
              <a:t>Infrastructure Development and Management including operations and maintenance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402523" y="1807158"/>
            <a:ext cx="1719248" cy="2263366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ZA" dirty="0">
                <a:solidFill>
                  <a:prstClr val="white"/>
                </a:solidFill>
              </a:rPr>
              <a:t> </a:t>
            </a:r>
            <a:r>
              <a:rPr lang="en-ZA" sz="2800" b="1" dirty="0">
                <a:solidFill>
                  <a:schemeClr val="accent6"/>
                </a:solidFill>
              </a:rPr>
              <a:t>Trading </a:t>
            </a:r>
            <a:r>
              <a:rPr lang="en-ZA" dirty="0">
                <a:solidFill>
                  <a:schemeClr val="accent6"/>
                </a:solidFill>
              </a:rPr>
              <a:t>   </a:t>
            </a:r>
            <a:r>
              <a:rPr lang="en-ZA" sz="1500" dirty="0">
                <a:solidFill>
                  <a:schemeClr val="accent6"/>
                </a:solidFill>
              </a:rPr>
              <a:t>(Resource Recovery Bio Gas</a:t>
            </a:r>
          </a:p>
        </p:txBody>
      </p:sp>
    </p:spTree>
    <p:extLst>
      <p:ext uri="{BB962C8B-B14F-4D97-AF65-F5344CB8AC3E}">
        <p14:creationId xmlns:p14="http://schemas.microsoft.com/office/powerpoint/2010/main" val="198559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9637" y="2912532"/>
            <a:ext cx="5561187" cy="794815"/>
          </a:xfrm>
        </p:spPr>
        <p:txBody>
          <a:bodyPr>
            <a:normAutofit fontScale="90000"/>
          </a:bodyPr>
          <a:lstStyle/>
          <a:p>
            <a:r>
              <a:rPr lang="en-US" sz="3200" b="0" dirty="0" smtClean="0">
                <a:latin typeface="Foco"/>
              </a:rPr>
              <a:t>INFRASTRUCTURE MANAGEMENT </a:t>
            </a:r>
            <a:endParaRPr lang="en-US" sz="3200" b="0" dirty="0">
              <a:latin typeface="Foco"/>
            </a:endParaRPr>
          </a:p>
        </p:txBody>
      </p:sp>
    </p:spTree>
    <p:extLst>
      <p:ext uri="{BB962C8B-B14F-4D97-AF65-F5344CB8AC3E}">
        <p14:creationId xmlns:p14="http://schemas.microsoft.com/office/powerpoint/2010/main" val="3981095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1676401" y="2362200"/>
          <a:ext cx="8578795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784863" y="245097"/>
            <a:ext cx="4467225" cy="762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sz="2800" dirty="0">
                <a:solidFill>
                  <a:srgbClr val="005426"/>
                </a:solidFill>
              </a:rPr>
              <a:t>      Water Services Trajectory   </a:t>
            </a:r>
            <a:endParaRPr lang="en-US" altLang="en-US" sz="2800" dirty="0">
              <a:solidFill>
                <a:srgbClr val="005426"/>
              </a:solidFill>
            </a:endParaRPr>
          </a:p>
        </p:txBody>
      </p:sp>
      <p:sp>
        <p:nvSpPr>
          <p:cNvPr id="5" name="Right Arrow 4"/>
          <p:cNvSpPr>
            <a:spLocks noChangeArrowheads="1"/>
          </p:cNvSpPr>
          <p:nvPr/>
        </p:nvSpPr>
        <p:spPr bwMode="auto">
          <a:xfrm rot="2753784">
            <a:off x="5916717" y="1635285"/>
            <a:ext cx="1537211" cy="1394779"/>
          </a:xfrm>
          <a:prstGeom prst="rightArrow">
            <a:avLst>
              <a:gd name="adj1" fmla="val 50000"/>
              <a:gd name="adj2" fmla="val 33779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Calibri" pitchFamily="34" charset="0"/>
                <a:ea typeface="ヒラギノ角ゴ ProN W3" pitchFamily="1" charset="-128"/>
                <a:sym typeface="Calibri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Calibri" pitchFamily="34" charset="0"/>
                <a:ea typeface="ヒラギノ角ゴ ProN W3" pitchFamily="1" charset="-128"/>
                <a:sym typeface="Calibri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ヒラギノ角ゴ ProN W3" pitchFamily="1" charset="-128"/>
                <a:sym typeface="Calibri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ヒラギノ角ゴ ProN W3" pitchFamily="1" charset="-128"/>
                <a:sym typeface="Calibri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Calibri" pitchFamily="34" charset="0"/>
                <a:ea typeface="ヒラギノ角ゴ ProN W3" pitchFamily="1" charset="-128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ヒラギノ角ゴ ProN W3" pitchFamily="1" charset="-128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ヒラギノ角ゴ ProN W3" pitchFamily="1" charset="-128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ヒラギノ角ゴ ProN W3" pitchFamily="1" charset="-128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ヒラギノ角ゴ ProN W3" pitchFamily="1" charset="-128"/>
                <a:sym typeface="Calibri" pitchFamily="34" charset="0"/>
              </a:defRPr>
            </a:lvl9pPr>
          </a:lstStyle>
          <a:p>
            <a:pPr eaLnBrk="1" hangingPunct="1"/>
            <a:r>
              <a:rPr lang="en-ZA" altLang="en-US" sz="1400" dirty="0" smtClean="0">
                <a:solidFill>
                  <a:schemeClr val="bg1"/>
                </a:solidFill>
              </a:rPr>
              <a:t>16 </a:t>
            </a:r>
            <a:r>
              <a:rPr lang="en-ZA" altLang="en-US" sz="1400" dirty="0">
                <a:solidFill>
                  <a:schemeClr val="bg1"/>
                </a:solidFill>
              </a:rPr>
              <a:t>years   in the water business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82804" y="1663371"/>
            <a:ext cx="4467225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800" dirty="0" smtClean="0">
                <a:solidFill>
                  <a:srgbClr val="005426"/>
                </a:solidFill>
              </a:rPr>
              <a:t>      Majority of Water Services Authorities are 16 years of Age – Further most of them were  new in the business and without any </a:t>
            </a:r>
            <a:r>
              <a:rPr lang="en-GB" altLang="en-US" sz="2800" dirty="0" smtClean="0">
                <a:solidFill>
                  <a:srgbClr val="FF0000"/>
                </a:solidFill>
              </a:rPr>
              <a:t>mentoring and parenting    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0880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t="33333"/>
          <a:stretch/>
        </p:blipFill>
        <p:spPr bwMode="auto">
          <a:xfrm>
            <a:off x="835436" y="1197204"/>
            <a:ext cx="9031287" cy="5062194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193629" y="716191"/>
            <a:ext cx="41100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altLang="en-US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‘Easier’                        ‘Harder’</a:t>
            </a:r>
            <a:endParaRPr lang="en-ZA" altLang="en-U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200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 noChangeArrowheads="1"/>
          </p:cNvSpPr>
          <p:nvPr>
            <p:ph type="body" idx="4294967295"/>
          </p:nvPr>
        </p:nvSpPr>
        <p:spPr>
          <a:xfrm>
            <a:off x="311085" y="1182657"/>
            <a:ext cx="10605153" cy="5373687"/>
          </a:xfrm>
          <a:prstGeom prst="rect">
            <a:avLst/>
          </a:prstGeom>
        </p:spPr>
        <p:txBody>
          <a:bodyPr/>
          <a:lstStyle/>
          <a:p>
            <a:pPr marL="39688" indent="0">
              <a:lnSpc>
                <a:spcPct val="90000"/>
              </a:lnSpc>
              <a:buNone/>
              <a:defRPr/>
            </a:pPr>
            <a:endParaRPr lang="en-ZA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endParaRPr lang="en-ZA" altLang="en-US" sz="24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ZA" altLang="en-US" sz="2400" b="1" dirty="0"/>
              <a:t>Wet </a:t>
            </a:r>
          </a:p>
          <a:p>
            <a:pPr marL="39688" indent="0">
              <a:lnSpc>
                <a:spcPct val="90000"/>
              </a:lnSpc>
              <a:buNone/>
              <a:defRPr/>
            </a:pPr>
            <a:r>
              <a:rPr lang="en-ZA" altLang="en-US" sz="2400" b="1" dirty="0"/>
              <a:t>    Sanitation</a:t>
            </a:r>
            <a:r>
              <a:rPr lang="en-ZA" altLang="en-US" sz="2400" dirty="0"/>
              <a:t> </a:t>
            </a:r>
          </a:p>
          <a:p>
            <a:pPr marL="39688" indent="0">
              <a:lnSpc>
                <a:spcPct val="90000"/>
              </a:lnSpc>
              <a:buNone/>
              <a:defRPr/>
            </a:pPr>
            <a:endParaRPr lang="en-ZA" sz="2400" dirty="0"/>
          </a:p>
          <a:p>
            <a:pPr marL="39688" indent="0">
              <a:lnSpc>
                <a:spcPct val="90000"/>
              </a:lnSpc>
              <a:buNone/>
              <a:defRPr/>
            </a:pPr>
            <a:endParaRPr lang="en-ZA" sz="2400" b="1" i="1" u="sng" dirty="0" smtClean="0"/>
          </a:p>
          <a:p>
            <a:pPr marL="39688" indent="0">
              <a:lnSpc>
                <a:spcPct val="90000"/>
              </a:lnSpc>
              <a:buNone/>
              <a:defRPr/>
            </a:pPr>
            <a:r>
              <a:rPr lang="en-ZA" sz="2400" b="1" i="1" u="sng" dirty="0" smtClean="0"/>
              <a:t>Most </a:t>
            </a:r>
            <a:r>
              <a:rPr lang="en-ZA" sz="2400" b="1" i="1" u="sng" dirty="0"/>
              <a:t>facilities </a:t>
            </a:r>
            <a:r>
              <a:rPr lang="en-ZA" sz="2400" b="1" dirty="0"/>
              <a:t>were found to have operational problems</a:t>
            </a:r>
            <a:endParaRPr lang="en-ZA" altLang="en-US" sz="2400" b="1" dirty="0"/>
          </a:p>
          <a:p>
            <a:pPr marL="39688" indent="0">
              <a:lnSpc>
                <a:spcPct val="90000"/>
              </a:lnSpc>
              <a:buNone/>
              <a:defRPr/>
            </a:pPr>
            <a:endParaRPr lang="en-ZA" alt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ZA" altLang="en-US" sz="2400" b="1" dirty="0"/>
              <a:t>Dry </a:t>
            </a:r>
          </a:p>
          <a:p>
            <a:pPr marL="39688" indent="0">
              <a:lnSpc>
                <a:spcPct val="90000"/>
              </a:lnSpc>
              <a:buNone/>
              <a:defRPr/>
            </a:pPr>
            <a:r>
              <a:rPr lang="en-ZA" altLang="en-US" sz="2400" b="1" dirty="0"/>
              <a:t>    Sanitation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endParaRPr lang="en-ZA" altLang="en-US" sz="2400" dirty="0"/>
          </a:p>
          <a:p>
            <a:pPr marL="39688" indent="0">
              <a:lnSpc>
                <a:spcPct val="90000"/>
              </a:lnSpc>
              <a:buNone/>
              <a:defRPr/>
            </a:pPr>
            <a:r>
              <a:rPr lang="en-ZA" sz="2400" b="1" dirty="0"/>
              <a:t>Dry sanitation </a:t>
            </a:r>
            <a:r>
              <a:rPr lang="en-ZA" sz="2400" b="1" u="sng" dirty="0"/>
              <a:t>O&amp;M problem</a:t>
            </a:r>
            <a:r>
              <a:rPr lang="en-ZA" sz="2400" b="1" dirty="0"/>
              <a:t> has not even been seen yet</a:t>
            </a:r>
          </a:p>
          <a:p>
            <a:pPr marL="39688" indent="0">
              <a:lnSpc>
                <a:spcPct val="90000"/>
              </a:lnSpc>
              <a:buNone/>
              <a:defRPr/>
            </a:pPr>
            <a:r>
              <a:rPr lang="en-ZA" altLang="en-US" sz="2400" b="1" dirty="0"/>
              <a:t>Example: 36000 VIPs over 3yrs at between R900 – 1200 p/VIP</a:t>
            </a:r>
            <a:endParaRPr lang="en-US" altLang="en-US" sz="2400" b="1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endParaRPr lang="en-US" altLang="en-US" sz="2400" dirty="0"/>
          </a:p>
        </p:txBody>
      </p:sp>
      <p:pic>
        <p:nvPicPr>
          <p:cNvPr id="5" name="Picture 4" descr="ud toilt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719" y="4041743"/>
            <a:ext cx="19859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498607"/>
              </p:ext>
            </p:extLst>
          </p:nvPr>
        </p:nvGraphicFramePr>
        <p:xfrm>
          <a:off x="7309457" y="1468407"/>
          <a:ext cx="2447925" cy="188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r:id="rId4" imgW="8314286" imgH="5334745" progId="">
                  <p:embed/>
                </p:oleObj>
              </mc:Choice>
              <mc:Fallback>
                <p:oleObj r:id="rId4" imgW="8314286" imgH="533474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9457" y="1468407"/>
                        <a:ext cx="2447925" cy="1881187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719" y="1454119"/>
            <a:ext cx="2346325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306" y="1419194"/>
            <a:ext cx="1909762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407382" y="2993993"/>
            <a:ext cx="1000125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bIns="50800" anchor="ctr"/>
          <a:lstStyle>
            <a:lvl1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+mj-lt"/>
                <a:ea typeface="+mj-ea"/>
                <a:cs typeface="+mj-cs"/>
                <a:sym typeface="Arial" pitchFamily="-112" charset="0"/>
              </a:defRPr>
            </a:lvl1pPr>
            <a:lvl2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pitchFamily="-112" charset="0"/>
              </a:defRPr>
            </a:lvl2pPr>
            <a:lvl3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pitchFamily="-112" charset="0"/>
              </a:defRPr>
            </a:lvl3pPr>
            <a:lvl4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pitchFamily="-112" charset="0"/>
              </a:defRPr>
            </a:lvl4pPr>
            <a:lvl5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pitchFamily="-112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charset="0"/>
              </a:defRPr>
            </a:lvl9pPr>
          </a:lstStyle>
          <a:p>
            <a:pPr eaLnBrk="1" hangingPunct="1">
              <a:defRPr/>
            </a:pPr>
            <a:r>
              <a:rPr lang="en-ZA" sz="1400" kern="0" dirty="0">
                <a:solidFill>
                  <a:srgbClr val="FFFF00"/>
                </a:solidFill>
              </a:rPr>
              <a:t>Good</a:t>
            </a:r>
            <a:r>
              <a:rPr lang="en-ZA" sz="2800" kern="0" dirty="0">
                <a:solidFill>
                  <a:schemeClr val="tx1"/>
                </a:solidFill>
              </a:rPr>
              <a:t/>
            </a:r>
            <a:br>
              <a:rPr lang="en-ZA" sz="2800" kern="0" dirty="0">
                <a:solidFill>
                  <a:schemeClr val="tx1"/>
                </a:solidFill>
              </a:rPr>
            </a:br>
            <a:r>
              <a:rPr lang="en-GB" altLang="en-US" sz="2800" kern="0" dirty="0">
                <a:solidFill>
                  <a:srgbClr val="005426"/>
                </a:solidFill>
              </a:rPr>
              <a:t> </a:t>
            </a:r>
            <a:r>
              <a:rPr lang="en-GB" altLang="en-US" kern="0" dirty="0">
                <a:solidFill>
                  <a:srgbClr val="005426"/>
                </a:solidFill>
              </a:rPr>
              <a:t> </a:t>
            </a:r>
            <a:endParaRPr lang="en-US" altLang="en-US" kern="0" dirty="0">
              <a:solidFill>
                <a:srgbClr val="005426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733068" y="2949543"/>
            <a:ext cx="998538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bIns="50800" anchor="ctr"/>
          <a:lstStyle>
            <a:lvl1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+mj-lt"/>
                <a:ea typeface="+mj-ea"/>
                <a:cs typeface="+mj-cs"/>
                <a:sym typeface="Arial" pitchFamily="-112" charset="0"/>
              </a:defRPr>
            </a:lvl1pPr>
            <a:lvl2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pitchFamily="-112" charset="0"/>
              </a:defRPr>
            </a:lvl2pPr>
            <a:lvl3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pitchFamily="-112" charset="0"/>
              </a:defRPr>
            </a:lvl3pPr>
            <a:lvl4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pitchFamily="-112" charset="0"/>
              </a:defRPr>
            </a:lvl4pPr>
            <a:lvl5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pitchFamily="-112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charset="0"/>
              </a:defRPr>
            </a:lvl9pPr>
          </a:lstStyle>
          <a:p>
            <a:pPr eaLnBrk="1" hangingPunct="1">
              <a:defRPr/>
            </a:pPr>
            <a:r>
              <a:rPr lang="en-ZA" sz="1400" kern="0" dirty="0">
                <a:solidFill>
                  <a:srgbClr val="FFFF00"/>
                </a:solidFill>
              </a:rPr>
              <a:t>Bad</a:t>
            </a:r>
            <a:r>
              <a:rPr lang="en-ZA" sz="2800" kern="0" dirty="0">
                <a:solidFill>
                  <a:schemeClr val="tx1"/>
                </a:solidFill>
              </a:rPr>
              <a:t/>
            </a:r>
            <a:br>
              <a:rPr lang="en-ZA" sz="2800" kern="0" dirty="0">
                <a:solidFill>
                  <a:schemeClr val="tx1"/>
                </a:solidFill>
              </a:rPr>
            </a:br>
            <a:r>
              <a:rPr lang="en-GB" altLang="en-US" sz="2800" kern="0" dirty="0">
                <a:solidFill>
                  <a:srgbClr val="005426"/>
                </a:solidFill>
              </a:rPr>
              <a:t> </a:t>
            </a:r>
            <a:r>
              <a:rPr lang="en-GB" altLang="en-US" kern="0" dirty="0">
                <a:solidFill>
                  <a:srgbClr val="005426"/>
                </a:solidFill>
              </a:rPr>
              <a:t> </a:t>
            </a:r>
            <a:endParaRPr lang="en-US" altLang="en-US" kern="0" dirty="0">
              <a:solidFill>
                <a:srgbClr val="005426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8177819" y="2992406"/>
            <a:ext cx="1000125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bIns="50800" anchor="ctr"/>
          <a:lstStyle>
            <a:lvl1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+mj-lt"/>
                <a:ea typeface="+mj-ea"/>
                <a:cs typeface="+mj-cs"/>
                <a:sym typeface="Arial" pitchFamily="-112" charset="0"/>
              </a:defRPr>
            </a:lvl1pPr>
            <a:lvl2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pitchFamily="-112" charset="0"/>
              </a:defRPr>
            </a:lvl2pPr>
            <a:lvl3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pitchFamily="-112" charset="0"/>
              </a:defRPr>
            </a:lvl3pPr>
            <a:lvl4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pitchFamily="-112" charset="0"/>
              </a:defRPr>
            </a:lvl4pPr>
            <a:lvl5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pitchFamily="-112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charset="0"/>
              </a:defRPr>
            </a:lvl9pPr>
          </a:lstStyle>
          <a:p>
            <a:pPr eaLnBrk="1" hangingPunct="1">
              <a:defRPr/>
            </a:pPr>
            <a:r>
              <a:rPr lang="en-ZA" sz="1400" kern="0" dirty="0">
                <a:solidFill>
                  <a:srgbClr val="FFFF00"/>
                </a:solidFill>
              </a:rPr>
              <a:t>Ugly</a:t>
            </a:r>
            <a:r>
              <a:rPr lang="en-ZA" sz="2800" kern="0" dirty="0">
                <a:solidFill>
                  <a:schemeClr val="tx1"/>
                </a:solidFill>
              </a:rPr>
              <a:t/>
            </a:r>
            <a:br>
              <a:rPr lang="en-ZA" sz="2800" kern="0" dirty="0">
                <a:solidFill>
                  <a:schemeClr val="tx1"/>
                </a:solidFill>
              </a:rPr>
            </a:br>
            <a:r>
              <a:rPr lang="en-GB" altLang="en-US" sz="2800" kern="0" dirty="0">
                <a:solidFill>
                  <a:srgbClr val="005426"/>
                </a:solidFill>
              </a:rPr>
              <a:t> </a:t>
            </a:r>
            <a:r>
              <a:rPr lang="en-GB" altLang="en-US" kern="0" dirty="0">
                <a:solidFill>
                  <a:srgbClr val="005426"/>
                </a:solidFill>
              </a:rPr>
              <a:t> </a:t>
            </a:r>
            <a:endParaRPr lang="en-US" altLang="en-US" kern="0" dirty="0">
              <a:solidFill>
                <a:srgbClr val="005426"/>
              </a:solidFill>
            </a:endParaRPr>
          </a:p>
        </p:txBody>
      </p:sp>
      <p:pic>
        <p:nvPicPr>
          <p:cNvPr id="12" name="Picture 2" descr="D:\PRG\PRG-ADMIN and FINANCE\Staff\BUCKLEY\My Pictures\SuSanA Feb 2008\Friday tour\Marianridge Pit emptying 2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456" y="4011581"/>
            <a:ext cx="20510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532" y="4041743"/>
            <a:ext cx="2033587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978506" y="27619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05352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05352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pitchFamily="34" charset="0"/>
              </a:defRPr>
            </a:lvl2pPr>
            <a:lvl3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05352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pitchFamily="34" charset="0"/>
              </a:defRPr>
            </a:lvl3pPr>
            <a:lvl4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05352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pitchFamily="34" charset="0"/>
              </a:defRPr>
            </a:lvl4pPr>
            <a:lvl5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05352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pitchFamily="34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kern="0" dirty="0">
                <a:solidFill>
                  <a:schemeClr val="bg1"/>
                </a:solidFill>
              </a:rPr>
              <a:t>                             </a:t>
            </a:r>
            <a:r>
              <a:rPr lang="en-GB" altLang="en-US" sz="2800" kern="0" dirty="0">
                <a:solidFill>
                  <a:srgbClr val="005426"/>
                </a:solidFill>
              </a:rPr>
              <a:t>What are we Managing                    </a:t>
            </a:r>
            <a:endParaRPr lang="en-US" altLang="en-US" sz="2800" kern="0" dirty="0">
              <a:solidFill>
                <a:srgbClr val="005426"/>
              </a:solidFill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340707" y="5065681"/>
            <a:ext cx="1000125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bIns="50800" anchor="ctr"/>
          <a:lstStyle>
            <a:lvl1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+mj-lt"/>
                <a:ea typeface="+mj-ea"/>
                <a:cs typeface="+mj-cs"/>
                <a:sym typeface="Arial" pitchFamily="-112" charset="0"/>
              </a:defRPr>
            </a:lvl1pPr>
            <a:lvl2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pitchFamily="-112" charset="0"/>
              </a:defRPr>
            </a:lvl2pPr>
            <a:lvl3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pitchFamily="-112" charset="0"/>
              </a:defRPr>
            </a:lvl3pPr>
            <a:lvl4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pitchFamily="-112" charset="0"/>
              </a:defRPr>
            </a:lvl4pPr>
            <a:lvl5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pitchFamily="-112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charset="0"/>
              </a:defRPr>
            </a:lvl9pPr>
          </a:lstStyle>
          <a:p>
            <a:pPr eaLnBrk="1" hangingPunct="1">
              <a:defRPr/>
            </a:pPr>
            <a:r>
              <a:rPr lang="en-ZA" sz="1400" kern="0" dirty="0">
                <a:solidFill>
                  <a:srgbClr val="FFFF00"/>
                </a:solidFill>
              </a:rPr>
              <a:t>Good</a:t>
            </a:r>
            <a:r>
              <a:rPr lang="en-ZA" sz="2800" kern="0" dirty="0">
                <a:solidFill>
                  <a:schemeClr val="tx1"/>
                </a:solidFill>
              </a:rPr>
              <a:t/>
            </a:r>
            <a:br>
              <a:rPr lang="en-ZA" sz="2800" kern="0" dirty="0">
                <a:solidFill>
                  <a:schemeClr val="tx1"/>
                </a:solidFill>
              </a:rPr>
            </a:br>
            <a:r>
              <a:rPr lang="en-GB" altLang="en-US" sz="2800" kern="0" dirty="0">
                <a:solidFill>
                  <a:srgbClr val="005426"/>
                </a:solidFill>
              </a:rPr>
              <a:t> </a:t>
            </a:r>
            <a:r>
              <a:rPr lang="en-GB" altLang="en-US" kern="0" dirty="0">
                <a:solidFill>
                  <a:srgbClr val="005426"/>
                </a:solidFill>
              </a:rPr>
              <a:t> </a:t>
            </a:r>
            <a:endParaRPr lang="en-US" altLang="en-US" kern="0" dirty="0">
              <a:solidFill>
                <a:srgbClr val="005426"/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5733069" y="5041868"/>
            <a:ext cx="1000125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bIns="50800" anchor="ctr"/>
          <a:lstStyle>
            <a:lvl1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+mj-lt"/>
                <a:ea typeface="+mj-ea"/>
                <a:cs typeface="+mj-cs"/>
                <a:sym typeface="Arial" pitchFamily="-112" charset="0"/>
              </a:defRPr>
            </a:lvl1pPr>
            <a:lvl2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pitchFamily="-112" charset="0"/>
              </a:defRPr>
            </a:lvl2pPr>
            <a:lvl3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pitchFamily="-112" charset="0"/>
              </a:defRPr>
            </a:lvl3pPr>
            <a:lvl4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pitchFamily="-112" charset="0"/>
              </a:defRPr>
            </a:lvl4pPr>
            <a:lvl5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pitchFamily="-112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charset="0"/>
              </a:defRPr>
            </a:lvl9pPr>
          </a:lstStyle>
          <a:p>
            <a:pPr eaLnBrk="1" hangingPunct="1">
              <a:defRPr/>
            </a:pPr>
            <a:r>
              <a:rPr lang="en-ZA" sz="1400" kern="0" dirty="0">
                <a:solidFill>
                  <a:srgbClr val="FFFF00"/>
                </a:solidFill>
              </a:rPr>
              <a:t>Good</a:t>
            </a:r>
            <a:r>
              <a:rPr lang="en-ZA" sz="2800" kern="0" dirty="0">
                <a:solidFill>
                  <a:schemeClr val="tx1"/>
                </a:solidFill>
              </a:rPr>
              <a:t/>
            </a:r>
            <a:br>
              <a:rPr lang="en-ZA" sz="2800" kern="0" dirty="0">
                <a:solidFill>
                  <a:schemeClr val="tx1"/>
                </a:solidFill>
              </a:rPr>
            </a:br>
            <a:r>
              <a:rPr lang="en-GB" altLang="en-US" sz="2800" kern="0" dirty="0">
                <a:solidFill>
                  <a:srgbClr val="005426"/>
                </a:solidFill>
              </a:rPr>
              <a:t> </a:t>
            </a:r>
            <a:r>
              <a:rPr lang="en-GB" altLang="en-US" kern="0" dirty="0">
                <a:solidFill>
                  <a:srgbClr val="005426"/>
                </a:solidFill>
              </a:rPr>
              <a:t> </a:t>
            </a:r>
            <a:endParaRPr lang="en-US" altLang="en-US" kern="0" dirty="0">
              <a:solidFill>
                <a:srgbClr val="005426"/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7834919" y="5065681"/>
            <a:ext cx="1000125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bIns="50800" anchor="ctr"/>
          <a:lstStyle>
            <a:lvl1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+mj-lt"/>
                <a:ea typeface="+mj-ea"/>
                <a:cs typeface="+mj-cs"/>
                <a:sym typeface="Arial" pitchFamily="-112" charset="0"/>
              </a:defRPr>
            </a:lvl1pPr>
            <a:lvl2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pitchFamily="-112" charset="0"/>
              </a:defRPr>
            </a:lvl2pPr>
            <a:lvl3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pitchFamily="-112" charset="0"/>
              </a:defRPr>
            </a:lvl3pPr>
            <a:lvl4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pitchFamily="-112" charset="0"/>
              </a:defRPr>
            </a:lvl4pPr>
            <a:lvl5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pitchFamily="-112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charset="0"/>
              </a:defRPr>
            </a:lvl9pPr>
          </a:lstStyle>
          <a:p>
            <a:pPr eaLnBrk="1" hangingPunct="1">
              <a:defRPr/>
            </a:pPr>
            <a:r>
              <a:rPr lang="en-ZA" sz="1400" kern="0" dirty="0">
                <a:solidFill>
                  <a:srgbClr val="FFFF00"/>
                </a:solidFill>
              </a:rPr>
              <a:t>Ugly</a:t>
            </a:r>
            <a:r>
              <a:rPr lang="en-ZA" sz="2800" kern="0" dirty="0">
                <a:solidFill>
                  <a:schemeClr val="tx1"/>
                </a:solidFill>
              </a:rPr>
              <a:t/>
            </a:r>
            <a:br>
              <a:rPr lang="en-ZA" sz="2800" kern="0" dirty="0">
                <a:solidFill>
                  <a:schemeClr val="tx1"/>
                </a:solidFill>
              </a:rPr>
            </a:br>
            <a:r>
              <a:rPr lang="en-GB" altLang="en-US" sz="2800" kern="0" dirty="0">
                <a:solidFill>
                  <a:srgbClr val="005426"/>
                </a:solidFill>
              </a:rPr>
              <a:t> </a:t>
            </a:r>
            <a:r>
              <a:rPr lang="en-GB" altLang="en-US" kern="0" dirty="0">
                <a:solidFill>
                  <a:srgbClr val="005426"/>
                </a:solidFill>
              </a:rPr>
              <a:t> </a:t>
            </a:r>
            <a:endParaRPr lang="en-US" altLang="en-US" kern="0" dirty="0">
              <a:solidFill>
                <a:srgbClr val="0054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473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9637" y="2912532"/>
            <a:ext cx="5561187" cy="794815"/>
          </a:xfrm>
        </p:spPr>
        <p:txBody>
          <a:bodyPr>
            <a:normAutofit fontScale="90000"/>
          </a:bodyPr>
          <a:lstStyle/>
          <a:p>
            <a:r>
              <a:rPr lang="en-US" sz="3200" b="0" dirty="0" smtClean="0">
                <a:latin typeface="Foco"/>
              </a:rPr>
              <a:t>ALTERNATIVE SERVICE DELIVERY MECHANISMS </a:t>
            </a:r>
            <a:endParaRPr lang="en-US" sz="3200" b="0" dirty="0">
              <a:latin typeface="Foco"/>
            </a:endParaRPr>
          </a:p>
        </p:txBody>
      </p:sp>
    </p:spTree>
    <p:extLst>
      <p:ext uri="{BB962C8B-B14F-4D97-AF65-F5344CB8AC3E}">
        <p14:creationId xmlns:p14="http://schemas.microsoft.com/office/powerpoint/2010/main" val="2668983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18" descr="Image result for water management icon"/>
          <p:cNvSpPr>
            <a:spLocks noChangeAspect="1" noChangeArrowheads="1"/>
          </p:cNvSpPr>
          <p:nvPr/>
        </p:nvSpPr>
        <p:spPr bwMode="auto">
          <a:xfrm>
            <a:off x="-95720" y="-708804"/>
            <a:ext cx="442596" cy="44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2779" tIns="66389" rIns="132779" bIns="66389" numCol="1" anchor="t" anchorCtr="0" compatLnSpc="1">
            <a:prstTxWarp prst="textNoShape">
              <a:avLst/>
            </a:prstTxWarp>
          </a:bodyPr>
          <a:lstStyle/>
          <a:p>
            <a:endParaRPr lang="en-ZA" sz="2613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299"/>
            <a:ext cx="6803921" cy="5686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119" y="1267337"/>
            <a:ext cx="4812857" cy="50603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67784" y="84068"/>
            <a:ext cx="7167155" cy="389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29" dirty="0">
                <a:solidFill>
                  <a:schemeClr val="accent6"/>
                </a:solidFill>
              </a:rPr>
              <a:t>INFRASTRUCTURE DEVELOPMENT AND MANAGEMENT </a:t>
            </a:r>
            <a:r>
              <a:rPr lang="en-US" sz="1714" dirty="0">
                <a:solidFill>
                  <a:schemeClr val="accent6"/>
                </a:solidFill>
              </a:rPr>
              <a:t>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-67979" y="6456770"/>
            <a:ext cx="1733167" cy="2242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57" dirty="0">
                <a:solidFill>
                  <a:schemeClr val="accent6"/>
                </a:solidFill>
              </a:rPr>
              <a:t>Content Courtesy of Barclays    </a:t>
            </a:r>
          </a:p>
        </p:txBody>
      </p:sp>
    </p:spTree>
    <p:extLst>
      <p:ext uri="{BB962C8B-B14F-4D97-AF65-F5344CB8AC3E}">
        <p14:creationId xmlns:p14="http://schemas.microsoft.com/office/powerpoint/2010/main" val="279602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554691" y="162613"/>
            <a:ext cx="4953000" cy="660400"/>
          </a:xfrm>
        </p:spPr>
        <p:txBody>
          <a:bodyPr/>
          <a:lstStyle/>
          <a:p>
            <a:r>
              <a:rPr lang="en-ZA" altLang="en-US" sz="3600" dirty="0"/>
              <a:t>Examples </a:t>
            </a:r>
            <a:endParaRPr lang="en-US" altLang="en-US" sz="3600" dirty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63000" y="6400800"/>
            <a:ext cx="1447800" cy="4572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A37C00"/>
              </a:buClr>
              <a:buSzPct val="100000"/>
              <a:buFont typeface="Arial" pitchFamily="34" charset="0"/>
              <a:buChar char="•"/>
              <a:defRPr sz="1400">
                <a:solidFill>
                  <a:srgbClr val="B1953A"/>
                </a:solidFill>
                <a:latin typeface="Arial" pitchFamily="34" charset="0"/>
                <a:ea typeface="ヒラギノ角ゴ ProN W3" pitchFamily="1" charset="-128"/>
                <a:sym typeface="Arial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A37C00"/>
              </a:buClr>
              <a:buSzPct val="100000"/>
              <a:buFont typeface="Arial" pitchFamily="34" charset="0"/>
              <a:buChar char="–"/>
              <a:defRPr sz="1400">
                <a:solidFill>
                  <a:srgbClr val="B1953A"/>
                </a:solidFill>
                <a:latin typeface="Arial" pitchFamily="34" charset="0"/>
                <a:ea typeface="ヒラギノ角ゴ ProN W3" pitchFamily="1" charset="-128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A37C00"/>
              </a:buClr>
              <a:buSzPct val="100000"/>
              <a:buFont typeface="Arial" pitchFamily="34" charset="0"/>
              <a:buChar char="•"/>
              <a:defRPr sz="1400">
                <a:solidFill>
                  <a:srgbClr val="B1953A"/>
                </a:solidFill>
                <a:latin typeface="Arial" pitchFamily="34" charset="0"/>
                <a:ea typeface="ヒラギノ角ゴ ProN W3" pitchFamily="1" charset="-128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A37C00"/>
              </a:buClr>
              <a:buSzPct val="100000"/>
              <a:buFont typeface="Arial" pitchFamily="34" charset="0"/>
              <a:buChar char="–"/>
              <a:defRPr sz="1400">
                <a:solidFill>
                  <a:srgbClr val="B1953A"/>
                </a:solidFill>
                <a:latin typeface="Arial" pitchFamily="34" charset="0"/>
                <a:ea typeface="ヒラギノ角ゴ ProN W3" pitchFamily="1" charset="-128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Arial" pitchFamily="34" charset="0"/>
              <a:buChar char="»"/>
              <a:defRPr sz="1400">
                <a:solidFill>
                  <a:srgbClr val="B1953A"/>
                </a:solidFill>
                <a:latin typeface="Arial" pitchFamily="34" charset="0"/>
                <a:ea typeface="ヒラギノ角ゴ ProN W3" pitchFamily="1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1400">
                <a:solidFill>
                  <a:srgbClr val="B1953A"/>
                </a:solidFill>
                <a:latin typeface="Arial" pitchFamily="34" charset="0"/>
                <a:ea typeface="ヒラギノ角ゴ ProN W3" pitchFamily="1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1400">
                <a:solidFill>
                  <a:srgbClr val="B1953A"/>
                </a:solidFill>
                <a:latin typeface="Arial" pitchFamily="34" charset="0"/>
                <a:ea typeface="ヒラギノ角ゴ ProN W3" pitchFamily="1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1400">
                <a:solidFill>
                  <a:srgbClr val="B1953A"/>
                </a:solidFill>
                <a:latin typeface="Arial" pitchFamily="34" charset="0"/>
                <a:ea typeface="ヒラギノ角ゴ ProN W3" pitchFamily="1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1400">
                <a:solidFill>
                  <a:srgbClr val="B1953A"/>
                </a:solidFill>
                <a:latin typeface="Arial" pitchFamily="34" charset="0"/>
                <a:ea typeface="ヒラギノ角ゴ ProN W3" pitchFamily="1" charset="-128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902D069-A9D4-403D-A415-A70AD904D0C3}" type="slidenum">
              <a:rPr lang="en-US" altLang="en-US" sz="1200">
                <a:cs typeface="Arial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 dirty="0"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551096"/>
              </p:ext>
            </p:extLst>
          </p:nvPr>
        </p:nvGraphicFramePr>
        <p:xfrm>
          <a:off x="348791" y="1183846"/>
          <a:ext cx="11557262" cy="5367782"/>
        </p:xfrm>
        <a:graphic>
          <a:graphicData uri="http://schemas.openxmlformats.org/drawingml/2006/table">
            <a:tbl>
              <a:tblPr/>
              <a:tblGrid>
                <a:gridCol w="894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8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1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1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14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787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endParaRPr lang="en-US" sz="14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b="1" i="1" dirty="0">
                          <a:latin typeface="Tahoma"/>
                          <a:ea typeface="Times New Roman"/>
                          <a:cs typeface="Times New Roman"/>
                        </a:rPr>
                        <a:t>WSA</a:t>
                      </a:r>
                      <a:endParaRPr lang="en-US" sz="14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b="1" i="1" dirty="0">
                          <a:latin typeface="Tahoma"/>
                          <a:ea typeface="Times New Roman"/>
                          <a:cs typeface="Times New Roman"/>
                        </a:rPr>
                        <a:t>Province</a:t>
                      </a:r>
                      <a:endParaRPr lang="en-US" sz="14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b="1" i="1" dirty="0">
                          <a:latin typeface="Tahoma"/>
                          <a:ea typeface="Times New Roman"/>
                          <a:cs typeface="Times New Roman"/>
                        </a:rPr>
                        <a:t>Delivery Mechanism</a:t>
                      </a:r>
                      <a:endParaRPr lang="en-US" sz="14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b="1" i="1" dirty="0">
                          <a:latin typeface="Tahoma"/>
                          <a:ea typeface="Times New Roman"/>
                          <a:cs typeface="Times New Roman"/>
                        </a:rPr>
                        <a:t>WSP</a:t>
                      </a:r>
                      <a:endParaRPr lang="en-US" sz="14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938">
                <a:tc gridSpan="5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Tahoma"/>
                          <a:ea typeface="Times New Roman"/>
                          <a:cs typeface="Times New Roman"/>
                        </a:rPr>
                        <a:t>Category A Municipalities</a:t>
                      </a:r>
                      <a:endParaRPr lang="en-US" sz="14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876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GB" sz="1400" dirty="0" smtClean="0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en-GB" sz="14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Tahoma"/>
                          <a:ea typeface="Times New Roman"/>
                          <a:cs typeface="Times New Roman"/>
                        </a:rPr>
                        <a:t>City of </a:t>
                      </a:r>
                      <a:r>
                        <a:rPr lang="en-GB" sz="1400" dirty="0" smtClean="0">
                          <a:latin typeface="Tahoma"/>
                          <a:ea typeface="Times New Roman"/>
                          <a:cs typeface="Times New Roman"/>
                        </a:rPr>
                        <a:t>Joburg</a:t>
                      </a:r>
                      <a:endParaRPr lang="en-US" sz="14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latin typeface="Tahoma"/>
                          <a:ea typeface="Times New Roman"/>
                          <a:cs typeface="Times New Roman"/>
                        </a:rPr>
                        <a:t>Gauteng</a:t>
                      </a:r>
                      <a:endParaRPr lang="en-GB" sz="14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Tahoma"/>
                          <a:ea typeface="Times New Roman"/>
                          <a:cs typeface="Times New Roman"/>
                        </a:rPr>
                        <a:t>External</a:t>
                      </a:r>
                      <a:endParaRPr lang="en-US" sz="14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Tahoma"/>
                          <a:ea typeface="Times New Roman"/>
                          <a:cs typeface="Times New Roman"/>
                        </a:rPr>
                        <a:t>Joburg Water Pty Ltd</a:t>
                      </a:r>
                      <a:endParaRPr lang="en-US" sz="14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794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GB" sz="1400" dirty="0" smtClean="0"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en-GB" sz="14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Tahoma"/>
                          <a:ea typeface="Times New Roman"/>
                          <a:cs typeface="Times New Roman"/>
                        </a:rPr>
                        <a:t>City of </a:t>
                      </a:r>
                      <a:r>
                        <a:rPr lang="en-GB" sz="1400" dirty="0" smtClean="0">
                          <a:latin typeface="Tahoma"/>
                          <a:ea typeface="Times New Roman"/>
                          <a:cs typeface="Times New Roman"/>
                        </a:rPr>
                        <a:t>Cape Town</a:t>
                      </a:r>
                      <a:endParaRPr lang="en-US" sz="14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latin typeface="Tahoma"/>
                          <a:ea typeface="Times New Roman"/>
                          <a:cs typeface="Times New Roman"/>
                        </a:rPr>
                        <a:t>Western</a:t>
                      </a:r>
                      <a:r>
                        <a:rPr lang="en-GB" sz="1400" baseline="0" dirty="0" smtClean="0">
                          <a:latin typeface="Tahoma"/>
                          <a:ea typeface="Times New Roman"/>
                          <a:cs typeface="Times New Roman"/>
                        </a:rPr>
                        <a:t> Cape</a:t>
                      </a:r>
                      <a:endParaRPr lang="en-GB" sz="14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Tahoma"/>
                          <a:ea typeface="Times New Roman"/>
                          <a:cs typeface="Times New Roman"/>
                        </a:rPr>
                        <a:t>Internal</a:t>
                      </a:r>
                      <a:endParaRPr lang="en-US" sz="14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endParaRPr lang="en-GB" sz="14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938">
                <a:tc gridSpan="5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Tahoma"/>
                          <a:ea typeface="Times New Roman"/>
                          <a:cs typeface="Times New Roman"/>
                        </a:rPr>
                        <a:t>Category B Municipalities</a:t>
                      </a:r>
                      <a:endParaRPr lang="en-US" sz="14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794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Mangaung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Free State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Internal and external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Bloem Water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7876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GB" sz="1400" dirty="0" smtClean="0">
                          <a:latin typeface="Tahoma"/>
                          <a:ea typeface="Times New Roman"/>
                          <a:cs typeface="Times New Roman"/>
                        </a:rPr>
                        <a:t>4</a:t>
                      </a:r>
                      <a:endParaRPr lang="en-GB" sz="14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Tahoma"/>
                          <a:ea typeface="Times New Roman"/>
                          <a:cs typeface="Times New Roman"/>
                        </a:rPr>
                        <a:t>Mbombela</a:t>
                      </a:r>
                      <a:endParaRPr lang="en-US" sz="14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Tahoma"/>
                          <a:ea typeface="Times New Roman"/>
                          <a:cs typeface="Times New Roman"/>
                        </a:rPr>
                        <a:t>Mpumulanga</a:t>
                      </a:r>
                      <a:endParaRPr lang="en-US" sz="14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Tahoma"/>
                          <a:ea typeface="Times New Roman"/>
                          <a:cs typeface="Times New Roman"/>
                        </a:rPr>
                        <a:t>External and Internal</a:t>
                      </a:r>
                      <a:endParaRPr lang="en-US" sz="14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Tahoma"/>
                          <a:ea typeface="Times New Roman"/>
                          <a:cs typeface="Times New Roman"/>
                        </a:rPr>
                        <a:t>Silulamanzi</a:t>
                      </a:r>
                      <a:endParaRPr lang="en-US" sz="14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938">
                <a:tc gridSpan="5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Tahoma"/>
                          <a:ea typeface="Times New Roman"/>
                          <a:cs typeface="Times New Roman"/>
                        </a:rPr>
                        <a:t>Category C Municipalities</a:t>
                      </a:r>
                      <a:endParaRPr lang="en-US" sz="14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7876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GB" sz="1400" dirty="0" smtClean="0">
                          <a:latin typeface="Tahoma"/>
                          <a:ea typeface="Times New Roman"/>
                          <a:cs typeface="Times New Roman"/>
                        </a:rPr>
                        <a:t>5</a:t>
                      </a:r>
                      <a:endParaRPr lang="en-GB" sz="14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Tahoma"/>
                          <a:ea typeface="Times New Roman"/>
                          <a:cs typeface="Times New Roman"/>
                        </a:rPr>
                        <a:t>Chris Hani DM</a:t>
                      </a:r>
                      <a:endParaRPr lang="en-US" sz="14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latin typeface="Tahoma"/>
                          <a:ea typeface="Times New Roman"/>
                          <a:cs typeface="Times New Roman"/>
                        </a:rPr>
                        <a:t>Eastern</a:t>
                      </a:r>
                      <a:r>
                        <a:rPr lang="en-GB" sz="1400" baseline="0" dirty="0" smtClean="0">
                          <a:latin typeface="Tahoma"/>
                          <a:ea typeface="Times New Roman"/>
                          <a:cs typeface="Times New Roman"/>
                        </a:rPr>
                        <a:t> Cape</a:t>
                      </a:r>
                      <a:endParaRPr lang="en-GB" sz="14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Tahoma"/>
                          <a:ea typeface="Times New Roman"/>
                          <a:cs typeface="Times New Roman"/>
                        </a:rPr>
                        <a:t>External</a:t>
                      </a:r>
                      <a:endParaRPr lang="en-US" sz="14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Tahoma"/>
                          <a:ea typeface="Times New Roman"/>
                          <a:cs typeface="Times New Roman"/>
                        </a:rPr>
                        <a:t>Local Municipalities</a:t>
                      </a:r>
                      <a:endParaRPr lang="en-US" sz="14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7876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GB" sz="1400" dirty="0" smtClean="0">
                          <a:latin typeface="Tahoma"/>
                          <a:ea typeface="Times New Roman"/>
                          <a:cs typeface="Times New Roman"/>
                        </a:rPr>
                        <a:t>6</a:t>
                      </a:r>
                      <a:endParaRPr lang="en-GB" sz="14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Tahoma"/>
                          <a:ea typeface="Times New Roman"/>
                          <a:cs typeface="Times New Roman"/>
                        </a:rPr>
                        <a:t>Ilembe DM</a:t>
                      </a:r>
                      <a:endParaRPr lang="en-US" sz="14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Tahoma"/>
                          <a:ea typeface="Times New Roman"/>
                          <a:cs typeface="Times New Roman"/>
                        </a:rPr>
                        <a:t>KZN</a:t>
                      </a:r>
                      <a:endParaRPr lang="en-US" sz="14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Tahoma"/>
                          <a:ea typeface="Times New Roman"/>
                          <a:cs typeface="Times New Roman"/>
                        </a:rPr>
                        <a:t>Mix of Internal and External</a:t>
                      </a:r>
                      <a:endParaRPr lang="en-US" sz="14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Tahoma"/>
                          <a:ea typeface="Times New Roman"/>
                          <a:cs typeface="Times New Roman"/>
                        </a:rPr>
                        <a:t>Concession</a:t>
                      </a:r>
                      <a:endParaRPr lang="en-US" sz="14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075236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367295"/>
            <a:ext cx="8534400" cy="794815"/>
          </a:xfrm>
        </p:spPr>
        <p:txBody>
          <a:bodyPr>
            <a:normAutofit/>
          </a:bodyPr>
          <a:lstStyle/>
          <a:p>
            <a:r>
              <a:rPr lang="en-US" sz="3200" b="0" dirty="0" smtClean="0">
                <a:latin typeface="Foco"/>
              </a:rPr>
              <a:t>CONTENT </a:t>
            </a:r>
            <a:endParaRPr lang="en-US" sz="3200" b="0" dirty="0">
              <a:latin typeface="Foco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63724" y="1317820"/>
            <a:ext cx="10814992" cy="504056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Context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Our perspective 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Recommendations  </a:t>
            </a:r>
          </a:p>
        </p:txBody>
      </p:sp>
    </p:spTree>
    <p:extLst>
      <p:ext uri="{BB962C8B-B14F-4D97-AF65-F5344CB8AC3E}">
        <p14:creationId xmlns:p14="http://schemas.microsoft.com/office/powerpoint/2010/main" val="1533033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0978" y="2893678"/>
            <a:ext cx="4543092" cy="794815"/>
          </a:xfrm>
        </p:spPr>
        <p:txBody>
          <a:bodyPr>
            <a:normAutofit fontScale="90000"/>
          </a:bodyPr>
          <a:lstStyle/>
          <a:p>
            <a:r>
              <a:rPr lang="en-US" sz="3200" b="0" dirty="0" smtClean="0">
                <a:latin typeface="Foco"/>
              </a:rPr>
              <a:t>POPULATION GROWTH AND ECONOMIC OUTLOOK </a:t>
            </a:r>
            <a:endParaRPr lang="en-US" sz="3200" b="0" dirty="0">
              <a:latin typeface="Foco"/>
            </a:endParaRPr>
          </a:p>
        </p:txBody>
      </p:sp>
    </p:spTree>
    <p:extLst>
      <p:ext uri="{BB962C8B-B14F-4D97-AF65-F5344CB8AC3E}">
        <p14:creationId xmlns:p14="http://schemas.microsoft.com/office/powerpoint/2010/main" val="3112385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Brace 8"/>
          <p:cNvSpPr/>
          <p:nvPr/>
        </p:nvSpPr>
        <p:spPr>
          <a:xfrm>
            <a:off x="7434221" y="2485728"/>
            <a:ext cx="512833" cy="2308644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8534400" cy="794815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r>
              <a:rPr lang="en-GB" dirty="0" smtClean="0"/>
              <a:t>POPULATION TRENDS (Comparing with Water Services Authorities)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07" y="3468891"/>
            <a:ext cx="7070572" cy="1743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07" y="1841890"/>
            <a:ext cx="7070572" cy="1287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896" y="2407980"/>
            <a:ext cx="3835451" cy="3682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8245908" y="1207651"/>
            <a:ext cx="3366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Vhembe’s population grew the fastest over the past 21 years. </a:t>
            </a:r>
          </a:p>
          <a:p>
            <a:pPr algn="ctr"/>
            <a:r>
              <a:rPr lang="en-GB" dirty="0" smtClean="0"/>
              <a:t>The opposite is true for Amathole and Chris Hani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61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8534400" cy="794815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r>
              <a:rPr lang="en-GB" dirty="0" smtClean="0"/>
              <a:t>POPULATION TRENDS (Comparing with other Districts)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49" y="1696386"/>
            <a:ext cx="6948603" cy="1227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ight Brace 6"/>
          <p:cNvSpPr/>
          <p:nvPr/>
        </p:nvSpPr>
        <p:spPr>
          <a:xfrm>
            <a:off x="7241038" y="2276234"/>
            <a:ext cx="512833" cy="2308644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49" y="3237937"/>
            <a:ext cx="6948603" cy="2021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4735" y="2192412"/>
            <a:ext cx="4138195" cy="3630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8245908" y="1345844"/>
            <a:ext cx="3366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Bojanal’s population grew the fastest over the past 21 years.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64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8534400" cy="794815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r>
              <a:rPr lang="en-GB" dirty="0" smtClean="0"/>
              <a:t>ECONOMIC PERFOMANCE (comparing with Cities)</a:t>
            </a:r>
            <a:endParaRPr lang="en-GB" dirty="0"/>
          </a:p>
        </p:txBody>
      </p:sp>
      <p:grpSp>
        <p:nvGrpSpPr>
          <p:cNvPr id="60" name="Group 59"/>
          <p:cNvGrpSpPr/>
          <p:nvPr/>
        </p:nvGrpSpPr>
        <p:grpSpPr>
          <a:xfrm>
            <a:off x="44468" y="1128893"/>
            <a:ext cx="10787410" cy="5004122"/>
            <a:chOff x="44468" y="1128893"/>
            <a:chExt cx="10787410" cy="500412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2003" y="1128893"/>
              <a:ext cx="10529875" cy="5004122"/>
            </a:xfrm>
            <a:prstGeom prst="rect">
              <a:avLst/>
            </a:prstGeom>
          </p:spPr>
        </p:pic>
        <p:grpSp>
          <p:nvGrpSpPr>
            <p:cNvPr id="59" name="Group 58"/>
            <p:cNvGrpSpPr/>
            <p:nvPr/>
          </p:nvGrpSpPr>
          <p:grpSpPr>
            <a:xfrm>
              <a:off x="44468" y="1291997"/>
              <a:ext cx="10680641" cy="976395"/>
              <a:chOff x="44468" y="1291997"/>
              <a:chExt cx="10680641" cy="976395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965116" y="1291997"/>
                <a:ext cx="9759993" cy="976395"/>
                <a:chOff x="965116" y="1291997"/>
                <a:chExt cx="9759993" cy="976395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968622" y="1991393"/>
                  <a:ext cx="718651" cy="276999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 smtClean="0">
                      <a:solidFill>
                        <a:srgbClr val="FF0000"/>
                      </a:solidFill>
                    </a:rPr>
                    <a:t>-1.0%</a:t>
                  </a: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965116" y="1291997"/>
                  <a:ext cx="722157" cy="276999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 smtClean="0">
                      <a:solidFill>
                        <a:srgbClr val="FF0000"/>
                      </a:solidFill>
                    </a:rPr>
                    <a:t>-2.0%</a:t>
                  </a:r>
                  <a:endParaRPr lang="en-GB" sz="12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1796525" y="1991393"/>
                  <a:ext cx="718651" cy="276999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 smtClean="0">
                      <a:solidFill>
                        <a:srgbClr val="002060"/>
                      </a:solidFill>
                    </a:rPr>
                    <a:t>1.5%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1793019" y="1291997"/>
                  <a:ext cx="722157" cy="276999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 smtClean="0">
                      <a:solidFill>
                        <a:srgbClr val="002060"/>
                      </a:solidFill>
                    </a:rPr>
                    <a:t>3.1%</a:t>
                  </a:r>
                  <a:endParaRPr lang="en-GB" sz="12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620922" y="1991393"/>
                  <a:ext cx="718651" cy="276999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 smtClean="0">
                      <a:solidFill>
                        <a:srgbClr val="002060"/>
                      </a:solidFill>
                    </a:rPr>
                    <a:t>0.2%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2617416" y="1291997"/>
                  <a:ext cx="722157" cy="276999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 smtClean="0">
                      <a:solidFill>
                        <a:srgbClr val="002060"/>
                      </a:solidFill>
                    </a:rPr>
                    <a:t>2.0%</a:t>
                  </a:r>
                  <a:endParaRPr lang="en-GB" sz="12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3441813" y="1991393"/>
                  <a:ext cx="718651" cy="276999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 smtClean="0">
                      <a:solidFill>
                        <a:srgbClr val="002060"/>
                      </a:solidFill>
                    </a:rPr>
                    <a:t>1.5%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3438307" y="1291997"/>
                  <a:ext cx="722157" cy="276999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 smtClean="0">
                      <a:solidFill>
                        <a:srgbClr val="002060"/>
                      </a:solidFill>
                    </a:rPr>
                    <a:t>2.1%</a:t>
                  </a:r>
                  <a:endParaRPr lang="en-GB" sz="12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4259198" y="1991393"/>
                  <a:ext cx="718651" cy="276999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 smtClean="0">
                      <a:solidFill>
                        <a:srgbClr val="002060"/>
                      </a:solidFill>
                    </a:rPr>
                    <a:t>1.5%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4255692" y="1291997"/>
                  <a:ext cx="722157" cy="276999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 smtClean="0">
                      <a:solidFill>
                        <a:srgbClr val="002060"/>
                      </a:solidFill>
                    </a:rPr>
                    <a:t>3.5%</a:t>
                  </a:r>
                  <a:endParaRPr lang="en-GB" sz="12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5902003" y="1991393"/>
                  <a:ext cx="718651" cy="276999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 smtClean="0">
                      <a:solidFill>
                        <a:srgbClr val="002060"/>
                      </a:solidFill>
                    </a:rPr>
                    <a:t>1.1%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5898497" y="1291997"/>
                  <a:ext cx="722157" cy="276999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 smtClean="0">
                      <a:solidFill>
                        <a:srgbClr val="FF0000"/>
                      </a:solidFill>
                    </a:rPr>
                    <a:t>-0.3%</a:t>
                  </a:r>
                  <a:endParaRPr lang="en-GB" sz="12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6729906" y="1991393"/>
                  <a:ext cx="718651" cy="276999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 smtClean="0">
                      <a:solidFill>
                        <a:srgbClr val="002060"/>
                      </a:solidFill>
                    </a:rPr>
                    <a:t>1.6%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726400" y="1291997"/>
                  <a:ext cx="722157" cy="276999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 smtClean="0">
                      <a:solidFill>
                        <a:srgbClr val="002060"/>
                      </a:solidFill>
                    </a:rPr>
                    <a:t>2.8%</a:t>
                  </a:r>
                  <a:endParaRPr lang="en-GB" sz="12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7554303" y="1991393"/>
                  <a:ext cx="718651" cy="276999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>
                      <a:solidFill>
                        <a:srgbClr val="002060"/>
                      </a:solidFill>
                    </a:rPr>
                    <a:t>2</a:t>
                  </a:r>
                  <a:r>
                    <a:rPr lang="en-GB" sz="1200" b="1" dirty="0" smtClean="0">
                      <a:solidFill>
                        <a:srgbClr val="002060"/>
                      </a:solidFill>
                    </a:rPr>
                    <a:t>.0%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7550797" y="1291997"/>
                  <a:ext cx="722157" cy="276999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 smtClean="0">
                      <a:solidFill>
                        <a:srgbClr val="002060"/>
                      </a:solidFill>
                    </a:rPr>
                    <a:t>3.0%</a:t>
                  </a:r>
                  <a:endParaRPr lang="en-GB" sz="12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8375194" y="1991393"/>
                  <a:ext cx="718651" cy="276999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 smtClean="0">
                      <a:solidFill>
                        <a:srgbClr val="002060"/>
                      </a:solidFill>
                    </a:rPr>
                    <a:t>2.3%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8371688" y="1291997"/>
                  <a:ext cx="722157" cy="276999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 smtClean="0">
                      <a:solidFill>
                        <a:srgbClr val="002060"/>
                      </a:solidFill>
                    </a:rPr>
                    <a:t>3.6%</a:t>
                  </a:r>
                  <a:endParaRPr lang="en-GB" sz="12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9192579" y="1991393"/>
                  <a:ext cx="718651" cy="276999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 smtClean="0">
                      <a:solidFill>
                        <a:srgbClr val="002060"/>
                      </a:solidFill>
                    </a:rPr>
                    <a:t>1.2%</a:t>
                  </a: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9189073" y="1291997"/>
                  <a:ext cx="722157" cy="276999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 smtClean="0">
                      <a:solidFill>
                        <a:srgbClr val="002060"/>
                      </a:solidFill>
                    </a:rPr>
                    <a:t>1.9%</a:t>
                  </a:r>
                  <a:endParaRPr lang="en-GB" sz="12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10006458" y="1991393"/>
                  <a:ext cx="718651" cy="276999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>
                      <a:solidFill>
                        <a:srgbClr val="002060"/>
                      </a:solidFill>
                    </a:rPr>
                    <a:t>2</a:t>
                  </a:r>
                  <a:r>
                    <a:rPr lang="en-GB" sz="1200" b="1" dirty="0" smtClean="0">
                      <a:solidFill>
                        <a:srgbClr val="002060"/>
                      </a:solidFill>
                    </a:rPr>
                    <a:t>.0%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10002952" y="1291997"/>
                  <a:ext cx="722157" cy="276999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 smtClean="0">
                      <a:solidFill>
                        <a:srgbClr val="002060"/>
                      </a:solidFill>
                    </a:rPr>
                    <a:t>3.2%</a:t>
                  </a:r>
                  <a:endParaRPr lang="en-GB" sz="1200" b="1" dirty="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57" name="TextBox 56"/>
              <p:cNvSpPr txBox="1"/>
              <p:nvPr/>
            </p:nvSpPr>
            <p:spPr>
              <a:xfrm>
                <a:off x="44468" y="1298532"/>
                <a:ext cx="72215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b="1" dirty="0" smtClean="0">
                    <a:solidFill>
                      <a:srgbClr val="002060"/>
                    </a:solidFill>
                  </a:rPr>
                  <a:t>Avg growth (1996-2017)</a:t>
                </a:r>
                <a:endParaRPr lang="en-GB" sz="7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68411" y="1960167"/>
                <a:ext cx="72215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b="1" dirty="0" smtClean="0">
                    <a:solidFill>
                      <a:srgbClr val="002060"/>
                    </a:solidFill>
                  </a:rPr>
                  <a:t>Avg growth (2011-2017)</a:t>
                </a:r>
                <a:endParaRPr lang="en-GB" sz="700" b="1" dirty="0">
                  <a:solidFill>
                    <a:srgbClr val="00206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209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433" y="1258607"/>
            <a:ext cx="10424033" cy="495240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4757" y="274643"/>
            <a:ext cx="9292281" cy="794815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r>
              <a:rPr lang="en-GB" dirty="0" smtClean="0"/>
              <a:t>ECONOMIC PERFOMANCE (comparing with </a:t>
            </a:r>
            <a:r>
              <a:rPr lang="en-GB" dirty="0"/>
              <a:t>Water Services Authorities</a:t>
            </a:r>
            <a:r>
              <a:rPr lang="en-GB" dirty="0" smtClean="0"/>
              <a:t>)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164757" y="1505742"/>
            <a:ext cx="10995343" cy="1009785"/>
            <a:chOff x="164757" y="1505742"/>
            <a:chExt cx="10995343" cy="1009785"/>
          </a:xfrm>
        </p:grpSpPr>
        <p:grpSp>
          <p:nvGrpSpPr>
            <p:cNvPr id="59" name="Group 58"/>
            <p:cNvGrpSpPr/>
            <p:nvPr/>
          </p:nvGrpSpPr>
          <p:grpSpPr>
            <a:xfrm>
              <a:off x="164757" y="1505742"/>
              <a:ext cx="10015553" cy="1009785"/>
              <a:chOff x="-580079" y="1258607"/>
              <a:chExt cx="10015553" cy="1009785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965116" y="1258607"/>
                <a:ext cx="8470358" cy="1009785"/>
                <a:chOff x="965116" y="1258607"/>
                <a:chExt cx="8470358" cy="1009785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968622" y="1991393"/>
                  <a:ext cx="718651" cy="276999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 smtClean="0">
                      <a:solidFill>
                        <a:srgbClr val="002060"/>
                      </a:solidFill>
                    </a:rPr>
                    <a:t>2.7%</a:t>
                  </a: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965116" y="1291997"/>
                  <a:ext cx="722157" cy="276999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 smtClean="0">
                      <a:solidFill>
                        <a:srgbClr val="002060"/>
                      </a:solidFill>
                    </a:rPr>
                    <a:t>2.5%</a:t>
                  </a:r>
                  <a:endParaRPr lang="en-GB" sz="12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2175775" y="1991393"/>
                  <a:ext cx="718651" cy="276999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 smtClean="0">
                      <a:solidFill>
                        <a:srgbClr val="002060"/>
                      </a:solidFill>
                    </a:rPr>
                    <a:t>2.0%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2172269" y="1291997"/>
                  <a:ext cx="722157" cy="276999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 smtClean="0">
                      <a:solidFill>
                        <a:srgbClr val="002060"/>
                      </a:solidFill>
                    </a:rPr>
                    <a:t>1.4%</a:t>
                  </a:r>
                  <a:endParaRPr lang="en-GB" sz="12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4318085" y="1960167"/>
                  <a:ext cx="718651" cy="276999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 smtClean="0">
                      <a:solidFill>
                        <a:srgbClr val="002060"/>
                      </a:solidFill>
                    </a:rPr>
                    <a:t>1.5%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4314579" y="1260771"/>
                  <a:ext cx="722157" cy="276999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 smtClean="0">
                      <a:solidFill>
                        <a:srgbClr val="002060"/>
                      </a:solidFill>
                    </a:rPr>
                    <a:t>2.2%</a:t>
                  </a:r>
                  <a:endParaRPr lang="en-GB" sz="12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5442717" y="1960167"/>
                  <a:ext cx="718651" cy="276999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 smtClean="0">
                      <a:solidFill>
                        <a:srgbClr val="002060"/>
                      </a:solidFill>
                    </a:rPr>
                    <a:t>2.1%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5439211" y="1260771"/>
                  <a:ext cx="722157" cy="276999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 smtClean="0">
                      <a:solidFill>
                        <a:srgbClr val="002060"/>
                      </a:solidFill>
                    </a:rPr>
                    <a:t>3.3%</a:t>
                  </a:r>
                  <a:endParaRPr lang="en-GB" sz="12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6472122" y="1960167"/>
                  <a:ext cx="718651" cy="276999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 smtClean="0">
                      <a:solidFill>
                        <a:srgbClr val="002060"/>
                      </a:solidFill>
                    </a:rPr>
                    <a:t>2.0%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6468616" y="1260771"/>
                  <a:ext cx="722157" cy="276999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 smtClean="0">
                      <a:solidFill>
                        <a:srgbClr val="002060"/>
                      </a:solidFill>
                    </a:rPr>
                    <a:t>2.6%</a:t>
                  </a:r>
                  <a:endParaRPr lang="en-GB" sz="12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7542576" y="1958003"/>
                  <a:ext cx="718651" cy="276999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 smtClean="0">
                      <a:solidFill>
                        <a:srgbClr val="002060"/>
                      </a:solidFill>
                    </a:rPr>
                    <a:t>2.9%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7539070" y="1258607"/>
                  <a:ext cx="722157" cy="276999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 smtClean="0">
                      <a:solidFill>
                        <a:srgbClr val="002060"/>
                      </a:solidFill>
                    </a:rPr>
                    <a:t>3.5%</a:t>
                  </a:r>
                  <a:endParaRPr lang="en-GB" sz="12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8716823" y="1958003"/>
                  <a:ext cx="718651" cy="276999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 smtClean="0">
                      <a:solidFill>
                        <a:srgbClr val="002060"/>
                      </a:solidFill>
                    </a:rPr>
                    <a:t>1.8%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8713317" y="1258607"/>
                  <a:ext cx="722157" cy="276999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 smtClean="0">
                      <a:solidFill>
                        <a:srgbClr val="002060"/>
                      </a:solidFill>
                    </a:rPr>
                    <a:t>2.8%</a:t>
                  </a:r>
                  <a:endParaRPr lang="en-GB" sz="1200" b="1" dirty="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57" name="TextBox 56"/>
              <p:cNvSpPr txBox="1"/>
              <p:nvPr/>
            </p:nvSpPr>
            <p:spPr>
              <a:xfrm>
                <a:off x="-580079" y="1265590"/>
                <a:ext cx="72215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b="1" dirty="0" smtClean="0">
                    <a:solidFill>
                      <a:srgbClr val="002060"/>
                    </a:solidFill>
                  </a:rPr>
                  <a:t>Avg growth (1996-2017)</a:t>
                </a:r>
                <a:endParaRPr lang="en-GB" sz="7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-556136" y="1927225"/>
                <a:ext cx="72215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b="1" dirty="0" smtClean="0">
                    <a:solidFill>
                      <a:srgbClr val="002060"/>
                    </a:solidFill>
                  </a:rPr>
                  <a:t>Avg growth (2011-2017)</a:t>
                </a:r>
                <a:endParaRPr lang="en-GB" sz="7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0441449" y="2205138"/>
              <a:ext cx="718651" cy="276999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002060"/>
                  </a:solidFill>
                </a:rPr>
                <a:t>1.5%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437943" y="1505742"/>
              <a:ext cx="722157" cy="276999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002060"/>
                  </a:solidFill>
                </a:rPr>
                <a:t>2.8%</a:t>
              </a:r>
              <a:endParaRPr lang="en-GB" sz="12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35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14" y="1069458"/>
            <a:ext cx="11003714" cy="52315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4757" y="274643"/>
            <a:ext cx="9292281" cy="794815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r>
              <a:rPr lang="en-GB" dirty="0" smtClean="0"/>
              <a:t>ECONOMIC PERFOMANCE (comparing with other Districts)</a:t>
            </a:r>
            <a:endParaRPr lang="en-GB" dirty="0"/>
          </a:p>
        </p:txBody>
      </p:sp>
      <p:grpSp>
        <p:nvGrpSpPr>
          <p:cNvPr id="26" name="Group 25"/>
          <p:cNvGrpSpPr/>
          <p:nvPr/>
        </p:nvGrpSpPr>
        <p:grpSpPr>
          <a:xfrm>
            <a:off x="164757" y="1304407"/>
            <a:ext cx="11533312" cy="1009785"/>
            <a:chOff x="164757" y="1304407"/>
            <a:chExt cx="11533312" cy="1009785"/>
          </a:xfrm>
        </p:grpSpPr>
        <p:grpSp>
          <p:nvGrpSpPr>
            <p:cNvPr id="6" name="Group 5"/>
            <p:cNvGrpSpPr/>
            <p:nvPr/>
          </p:nvGrpSpPr>
          <p:grpSpPr>
            <a:xfrm>
              <a:off x="164757" y="1304407"/>
              <a:ext cx="10569227" cy="1009785"/>
              <a:chOff x="-580079" y="1258607"/>
              <a:chExt cx="10569227" cy="100978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872837" y="1258607"/>
                <a:ext cx="9116311" cy="1009785"/>
                <a:chOff x="872837" y="1258607"/>
                <a:chExt cx="9116311" cy="1009785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876343" y="1991393"/>
                  <a:ext cx="718651" cy="276999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 smtClean="0">
                      <a:solidFill>
                        <a:srgbClr val="002060"/>
                      </a:solidFill>
                    </a:rPr>
                    <a:t>0.5%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872837" y="1291997"/>
                  <a:ext cx="722157" cy="276999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 smtClean="0">
                      <a:solidFill>
                        <a:srgbClr val="002060"/>
                      </a:solidFill>
                    </a:rPr>
                    <a:t>2.2%</a:t>
                  </a:r>
                  <a:endParaRPr lang="en-GB" sz="12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1798270" y="1991393"/>
                  <a:ext cx="718651" cy="276999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 smtClean="0">
                      <a:solidFill>
                        <a:srgbClr val="002060"/>
                      </a:solidFill>
                    </a:rPr>
                    <a:t>0.0%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1794764" y="1291997"/>
                  <a:ext cx="722157" cy="276999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 smtClean="0">
                      <a:solidFill>
                        <a:srgbClr val="FF0000"/>
                      </a:solidFill>
                    </a:rPr>
                    <a:t>-0.8%</a:t>
                  </a:r>
                  <a:endParaRPr lang="en-GB" sz="12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568046" y="1960167"/>
                  <a:ext cx="718651" cy="276999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 smtClean="0">
                      <a:solidFill>
                        <a:srgbClr val="002060"/>
                      </a:solidFill>
                    </a:rPr>
                    <a:t>1.1%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5564540" y="1260771"/>
                  <a:ext cx="722157" cy="276999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 smtClean="0">
                      <a:solidFill>
                        <a:srgbClr val="002060"/>
                      </a:solidFill>
                    </a:rPr>
                    <a:t>1.9%</a:t>
                  </a:r>
                  <a:endParaRPr lang="en-GB" sz="12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6466175" y="1960167"/>
                  <a:ext cx="718651" cy="276999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 smtClean="0">
                      <a:solidFill>
                        <a:srgbClr val="002060"/>
                      </a:solidFill>
                    </a:rPr>
                    <a:t>1.1%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6462669" y="1260771"/>
                  <a:ext cx="722157" cy="276999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 smtClean="0">
                      <a:solidFill>
                        <a:srgbClr val="002060"/>
                      </a:solidFill>
                    </a:rPr>
                    <a:t>0.1%</a:t>
                  </a:r>
                  <a:endParaRPr lang="en-GB" sz="12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7394912" y="1960167"/>
                  <a:ext cx="718651" cy="276999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 smtClean="0">
                      <a:solidFill>
                        <a:srgbClr val="002060"/>
                      </a:solidFill>
                    </a:rPr>
                    <a:t>1.3%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7391406" y="1260771"/>
                  <a:ext cx="722157" cy="276999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 smtClean="0">
                      <a:solidFill>
                        <a:srgbClr val="002060"/>
                      </a:solidFill>
                    </a:rPr>
                    <a:t>2.4%</a:t>
                  </a:r>
                  <a:endParaRPr lang="en-GB" sz="12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8331142" y="1958003"/>
                  <a:ext cx="718651" cy="276999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 smtClean="0">
                      <a:solidFill>
                        <a:srgbClr val="002060"/>
                      </a:solidFill>
                    </a:rPr>
                    <a:t>1.5%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8327636" y="1258607"/>
                  <a:ext cx="722157" cy="276999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 smtClean="0">
                      <a:solidFill>
                        <a:srgbClr val="002060"/>
                      </a:solidFill>
                    </a:rPr>
                    <a:t>2.2%</a:t>
                  </a:r>
                  <a:endParaRPr lang="en-GB" sz="12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9270497" y="1958003"/>
                  <a:ext cx="718651" cy="276999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 smtClean="0">
                      <a:solidFill>
                        <a:srgbClr val="002060"/>
                      </a:solidFill>
                    </a:rPr>
                    <a:t>1.1%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9266991" y="1258607"/>
                  <a:ext cx="722157" cy="276999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 smtClean="0">
                      <a:solidFill>
                        <a:srgbClr val="002060"/>
                      </a:solidFill>
                    </a:rPr>
                    <a:t>2.3%</a:t>
                  </a:r>
                  <a:endParaRPr lang="en-GB" sz="1200" b="1" dirty="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-580079" y="1265590"/>
                <a:ext cx="72215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b="1" dirty="0" smtClean="0">
                    <a:solidFill>
                      <a:srgbClr val="002060"/>
                    </a:solidFill>
                  </a:rPr>
                  <a:t>Avg growth (1996-2017)</a:t>
                </a:r>
                <a:endParaRPr lang="en-GB" sz="7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-556136" y="1927225"/>
                <a:ext cx="72215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b="1" dirty="0" smtClean="0">
                    <a:solidFill>
                      <a:srgbClr val="002060"/>
                    </a:solidFill>
                  </a:rPr>
                  <a:t>Avg growth (2011-2017)</a:t>
                </a:r>
                <a:endParaRPr lang="en-GB" sz="7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0979418" y="2003803"/>
              <a:ext cx="718651" cy="276999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002060"/>
                  </a:solidFill>
                </a:rPr>
                <a:t>0.9%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975912" y="1304407"/>
              <a:ext cx="722157" cy="276999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002060"/>
                  </a:solidFill>
                </a:rPr>
                <a:t>2.0%</a:t>
              </a:r>
              <a:endParaRPr lang="en-GB" sz="12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350589" y="2003803"/>
            <a:ext cx="718651" cy="2769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002060"/>
                </a:solidFill>
              </a:rPr>
              <a:t>1.7%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47083" y="1304407"/>
            <a:ext cx="722157" cy="2769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002060"/>
                </a:solidFill>
              </a:rPr>
              <a:t>2.5%</a:t>
            </a:r>
            <a:endParaRPr lang="en-GB" sz="1200" b="1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79073" y="2003803"/>
            <a:ext cx="718651" cy="2769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002060"/>
                </a:solidFill>
              </a:rPr>
              <a:t>1.9%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75567" y="1304407"/>
            <a:ext cx="722157" cy="2769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002060"/>
                </a:solidFill>
              </a:rPr>
              <a:t>2.7%</a:t>
            </a:r>
            <a:endParaRPr lang="en-GB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2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0978" y="2893678"/>
            <a:ext cx="4543092" cy="794815"/>
          </a:xfrm>
        </p:spPr>
        <p:txBody>
          <a:bodyPr>
            <a:normAutofit fontScale="90000"/>
          </a:bodyPr>
          <a:lstStyle/>
          <a:p>
            <a:r>
              <a:rPr lang="en-US" sz="3200" b="0" dirty="0" smtClean="0">
                <a:latin typeface="Foco"/>
              </a:rPr>
              <a:t>OVERALL MANAGEMENT AND SYSTEMS </a:t>
            </a:r>
            <a:endParaRPr lang="en-US" sz="3200" b="0" dirty="0">
              <a:latin typeface="Foco"/>
            </a:endParaRPr>
          </a:p>
        </p:txBody>
      </p:sp>
    </p:spTree>
    <p:extLst>
      <p:ext uri="{BB962C8B-B14F-4D97-AF65-F5344CB8AC3E}">
        <p14:creationId xmlns:p14="http://schemas.microsoft.com/office/powerpoint/2010/main" val="316263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6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367" y="970960"/>
            <a:ext cx="6542202" cy="5165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37268" y="53596"/>
            <a:ext cx="8534401" cy="794816"/>
          </a:xfrm>
        </p:spPr>
        <p:txBody>
          <a:bodyPr/>
          <a:lstStyle/>
          <a:p>
            <a:r>
              <a:rPr lang="en-GB" dirty="0" smtClean="0"/>
              <a:t>Understanding the business model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662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-609600" y="457201"/>
          <a:ext cx="12050487" cy="5954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879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409785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1F3231E8-2EC8-924D-8031-D84FA412FBC3}" type="slidenum">
              <a:rPr lang="en-US" sz="2000" b="1">
                <a:solidFill>
                  <a:srgbClr val="FFFFFF"/>
                </a:solidFill>
              </a:rPr>
              <a:t>29</a:t>
            </a:fld>
            <a:endParaRPr lang="en-US" sz="2000" b="1" dirty="0">
              <a:solidFill>
                <a:srgbClr val="FFFFFF"/>
              </a:solidFill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054779464"/>
              </p:ext>
            </p:extLst>
          </p:nvPr>
        </p:nvGraphicFramePr>
        <p:xfrm>
          <a:off x="443060" y="1287129"/>
          <a:ext cx="10831397" cy="5358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2341190" y="91176"/>
            <a:ext cx="6557331" cy="703302"/>
          </a:xfrm>
          <a:prstGeom prst="rect">
            <a:avLst/>
          </a:prstGeom>
        </p:spPr>
        <p:txBody>
          <a:bodyPr vert="horz" lIns="97094" tIns="48548" rIns="97094" bIns="48548" rtlCol="0" anchor="ctr">
            <a:normAutofit fontScale="92500" lnSpcReduction="10000"/>
          </a:bodyPr>
          <a:lstStyle>
            <a:lvl1pPr algn="ctr" defTabSz="507995" rtl="0" eaLnBrk="1" latinLnBrk="0" hangingPunct="1">
              <a:spcBef>
                <a:spcPct val="0"/>
              </a:spcBef>
              <a:buNone/>
              <a:defRPr sz="2222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59" dirty="0"/>
              <a:t>     </a:t>
            </a:r>
            <a:r>
              <a:rPr lang="en-US" sz="2359" dirty="0" smtClean="0"/>
              <a:t>INFRASTRUCTURE DIVERSITY WITHIN THE MUNICIPAL AREAS OF JURISDICTION  </a:t>
            </a:r>
            <a:r>
              <a:rPr lang="en-US" sz="1741" dirty="0" smtClean="0"/>
              <a:t>   </a:t>
            </a:r>
            <a:r>
              <a:rPr lang="en-US" sz="2359" dirty="0" smtClean="0"/>
              <a:t>   </a:t>
            </a:r>
            <a:endParaRPr lang="en-US" sz="2359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594763"/>
      </p:ext>
    </p:extLst>
  </p:cSld>
  <p:clrMapOvr>
    <a:masterClrMapping/>
  </p:clrMapOvr>
  <p:transition spd="med" advClick="0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7" y="131625"/>
            <a:ext cx="8534400" cy="794815"/>
          </a:xfrm>
        </p:spPr>
        <p:txBody>
          <a:bodyPr>
            <a:normAutofit/>
          </a:bodyPr>
          <a:lstStyle/>
          <a:p>
            <a:r>
              <a:rPr lang="en-US" sz="3200" b="0" dirty="0" smtClean="0">
                <a:latin typeface="Foco"/>
              </a:rPr>
              <a:t>It’s not about powers and functions only  </a:t>
            </a:r>
            <a:endParaRPr lang="en-US" sz="3200" b="0" dirty="0">
              <a:latin typeface="Foco"/>
            </a:endParaRPr>
          </a:p>
        </p:txBody>
      </p:sp>
      <p:pic>
        <p:nvPicPr>
          <p:cNvPr id="1026" name="Picture 2" descr="Image result for hand with a p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05" y="1093765"/>
            <a:ext cx="2884601" cy="233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09" y="3440784"/>
            <a:ext cx="3261675" cy="2884094"/>
          </a:xfrm>
          <a:prstGeom prst="rect">
            <a:avLst/>
          </a:prstGeom>
        </p:spPr>
      </p:pic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3517769" y="2032337"/>
            <a:ext cx="82296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82588" indent="-34290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A37C00"/>
              </a:buClr>
              <a:buSzPct val="100000"/>
              <a:buFont typeface="Arial" pitchFamily="34" charset="0"/>
              <a:buChar char="•"/>
              <a:defRPr sz="1400">
                <a:solidFill>
                  <a:srgbClr val="B1953A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  <a:lvl2pPr marL="731838" indent="-2857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A37C00"/>
              </a:buClr>
              <a:buSzPct val="100000"/>
              <a:buFont typeface="Arial" pitchFamily="34" charset="0"/>
              <a:buChar char="–"/>
              <a:defRPr sz="1400">
                <a:solidFill>
                  <a:srgbClr val="B1953A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2pPr>
            <a:lvl3pPr marL="1131888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37C00"/>
              </a:buClr>
              <a:buSzPct val="100000"/>
              <a:buFont typeface="Arial" pitchFamily="34" charset="0"/>
              <a:buChar char="•"/>
              <a:defRPr sz="1400">
                <a:solidFill>
                  <a:srgbClr val="B1953A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3pPr>
            <a:lvl4pPr marL="1589088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A37C00"/>
              </a:buClr>
              <a:buSzPct val="100000"/>
              <a:buFont typeface="Arial" pitchFamily="34" charset="0"/>
              <a:buChar char="–"/>
              <a:defRPr sz="1400">
                <a:solidFill>
                  <a:srgbClr val="B1953A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4pPr>
            <a:lvl5pPr marL="2046288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1400">
                <a:solidFill>
                  <a:srgbClr val="B1953A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5pPr>
            <a:lvl6pPr marL="25034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sz="1400">
                <a:solidFill>
                  <a:srgbClr val="A37C00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9606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sz="1400">
                <a:solidFill>
                  <a:srgbClr val="A37C00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4178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sz="1400">
                <a:solidFill>
                  <a:srgbClr val="A37C00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8750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sz="1400">
                <a:solidFill>
                  <a:srgbClr val="A37C00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Municipal council must strive within its capacity to achieve its objectives:</a:t>
            </a:r>
          </a:p>
          <a:p>
            <a:pPr lvl="1" eaLnBrk="1" hangingPunct="1">
              <a:lnSpc>
                <a:spcPct val="90000"/>
              </a:lnSpc>
            </a:pPr>
            <a:r>
              <a:rPr lang="en-ZA" altLang="en-US" sz="2400" dirty="0" smtClean="0">
                <a:solidFill>
                  <a:schemeClr val="tx1"/>
                </a:solidFill>
              </a:rPr>
              <a:t>Provide democratic and accountable government for local communities;</a:t>
            </a:r>
          </a:p>
          <a:p>
            <a:pPr lvl="1" eaLnBrk="1" hangingPunct="1">
              <a:lnSpc>
                <a:spcPct val="90000"/>
              </a:lnSpc>
            </a:pPr>
            <a:r>
              <a:rPr lang="en-ZA" altLang="en-US" sz="2400" dirty="0" smtClean="0">
                <a:solidFill>
                  <a:schemeClr val="tx1"/>
                </a:solidFill>
              </a:rPr>
              <a:t>Ensure the </a:t>
            </a:r>
            <a:r>
              <a:rPr lang="en-ZA" altLang="en-US" sz="2400" b="1" u="sng" dirty="0" smtClean="0">
                <a:solidFill>
                  <a:schemeClr val="tx1"/>
                </a:solidFill>
              </a:rPr>
              <a:t>provision of services </a:t>
            </a:r>
            <a:r>
              <a:rPr lang="en-ZA" altLang="en-US" sz="2400" dirty="0" smtClean="0">
                <a:solidFill>
                  <a:schemeClr val="tx1"/>
                </a:solidFill>
              </a:rPr>
              <a:t>to communities in a sustainable manner;</a:t>
            </a:r>
          </a:p>
          <a:p>
            <a:pPr lvl="1" eaLnBrk="1" hangingPunct="1">
              <a:lnSpc>
                <a:spcPct val="90000"/>
              </a:lnSpc>
            </a:pPr>
            <a:r>
              <a:rPr lang="en-ZA" altLang="en-US" sz="2400" dirty="0" smtClean="0">
                <a:solidFill>
                  <a:schemeClr val="tx1"/>
                </a:solidFill>
              </a:rPr>
              <a:t>Promote a safe and healthy environment;</a:t>
            </a:r>
          </a:p>
          <a:p>
            <a:pPr lvl="1" eaLnBrk="1" hangingPunct="1">
              <a:lnSpc>
                <a:spcPct val="90000"/>
              </a:lnSpc>
            </a:pPr>
            <a:r>
              <a:rPr lang="en-ZA" altLang="en-US" sz="2400" dirty="0" smtClean="0">
                <a:solidFill>
                  <a:schemeClr val="tx1"/>
                </a:solidFill>
              </a:rPr>
              <a:t>Promote </a:t>
            </a:r>
            <a:r>
              <a:rPr lang="en-ZA" altLang="en-US" sz="2400" b="1" u="sng" dirty="0" smtClean="0">
                <a:solidFill>
                  <a:schemeClr val="tx1"/>
                </a:solidFill>
              </a:rPr>
              <a:t>social and economic </a:t>
            </a:r>
            <a:r>
              <a:rPr lang="en-ZA" altLang="en-US" sz="2400" dirty="0" smtClean="0">
                <a:solidFill>
                  <a:schemeClr val="tx1"/>
                </a:solidFill>
              </a:rPr>
              <a:t>development;</a:t>
            </a:r>
          </a:p>
          <a:p>
            <a:pPr lvl="1" eaLnBrk="1" hangingPunct="1">
              <a:lnSpc>
                <a:spcPct val="90000"/>
              </a:lnSpc>
            </a:pPr>
            <a:r>
              <a:rPr lang="en-ZA" altLang="en-US" sz="2400" dirty="0" smtClean="0">
                <a:solidFill>
                  <a:schemeClr val="tx1"/>
                </a:solidFill>
              </a:rPr>
              <a:t>Encourage the involvement of communities and community organisations in matters of local government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882403" y="1237522"/>
            <a:ext cx="8534400" cy="794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 smtClean="0">
                <a:latin typeface="Foco"/>
              </a:rPr>
              <a:t>Section 152 of the Constitution   </a:t>
            </a:r>
            <a:endParaRPr lang="en-US" sz="3200" b="0" dirty="0">
              <a:latin typeface="Foco"/>
            </a:endParaRPr>
          </a:p>
        </p:txBody>
      </p:sp>
    </p:spTree>
    <p:extLst>
      <p:ext uri="{BB962C8B-B14F-4D97-AF65-F5344CB8AC3E}">
        <p14:creationId xmlns:p14="http://schemas.microsoft.com/office/powerpoint/2010/main" val="1676199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32122" y="18705"/>
            <a:ext cx="8531897" cy="10668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Cost of Service vs Equitable Share  </a:t>
            </a:r>
            <a:endParaRPr lang="en-ZA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1263193" y="1085505"/>
            <a:ext cx="8342720" cy="5268161"/>
            <a:chOff x="6542202" y="1612899"/>
            <a:chExt cx="5061261" cy="4879523"/>
          </a:xfrm>
        </p:grpSpPr>
        <p:grpSp>
          <p:nvGrpSpPr>
            <p:cNvPr id="9" name="Group 8"/>
            <p:cNvGrpSpPr/>
            <p:nvPr/>
          </p:nvGrpSpPr>
          <p:grpSpPr>
            <a:xfrm>
              <a:off x="6542202" y="1612899"/>
              <a:ext cx="5061261" cy="4879523"/>
              <a:chOff x="5663952" y="1700808"/>
              <a:chExt cx="2448272" cy="4968552"/>
            </a:xfrm>
          </p:grpSpPr>
          <p:sp>
            <p:nvSpPr>
              <p:cNvPr id="4" name="Rounded Rectangle 3"/>
              <p:cNvSpPr/>
              <p:nvPr/>
            </p:nvSpPr>
            <p:spPr bwMode="auto">
              <a:xfrm>
                <a:off x="5663952" y="1700808"/>
                <a:ext cx="2448272" cy="4968552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ZA" sz="1600" dirty="0">
                  <a:solidFill>
                    <a:srgbClr val="000000"/>
                  </a:solidFill>
                </a:endParaRPr>
              </a:p>
              <a:p>
                <a:pPr algn="ctr"/>
                <a:endParaRPr lang="en-ZA" sz="1600" dirty="0">
                  <a:solidFill>
                    <a:srgbClr val="000000"/>
                  </a:solidFill>
                </a:endParaRPr>
              </a:p>
              <a:p>
                <a:pPr algn="ctr"/>
                <a:endParaRPr lang="en-ZA" sz="1600" dirty="0">
                  <a:solidFill>
                    <a:srgbClr val="000000"/>
                  </a:solidFill>
                </a:endParaRPr>
              </a:p>
              <a:p>
                <a:pPr algn="ctr"/>
                <a:endParaRPr lang="en-ZA" sz="1600" dirty="0">
                  <a:solidFill>
                    <a:srgbClr val="000000"/>
                  </a:solidFill>
                </a:endParaRPr>
              </a:p>
              <a:p>
                <a:pPr algn="ctr"/>
                <a:endParaRPr lang="en-ZA" sz="1600" dirty="0">
                  <a:solidFill>
                    <a:srgbClr val="000000"/>
                  </a:solidFill>
                </a:endParaRPr>
              </a:p>
              <a:p>
                <a:pPr algn="ctr"/>
                <a:endParaRPr lang="en-ZA" sz="1600" dirty="0">
                  <a:solidFill>
                    <a:srgbClr val="000000"/>
                  </a:solidFill>
                </a:endParaRPr>
              </a:p>
              <a:p>
                <a:pPr algn="ctr"/>
                <a:endParaRPr lang="en-ZA" sz="1600" dirty="0">
                  <a:solidFill>
                    <a:srgbClr val="000000"/>
                  </a:solidFill>
                </a:endParaRPr>
              </a:p>
              <a:p>
                <a:pPr algn="ctr"/>
                <a:endParaRPr lang="en-ZA" sz="1600" dirty="0">
                  <a:solidFill>
                    <a:srgbClr val="000000"/>
                  </a:solidFill>
                </a:endParaRPr>
              </a:p>
              <a:p>
                <a:pPr algn="ctr"/>
                <a:endParaRPr lang="en-ZA" sz="1600" dirty="0">
                  <a:solidFill>
                    <a:srgbClr val="000000"/>
                  </a:solidFill>
                </a:endParaRPr>
              </a:p>
              <a:p>
                <a:pPr algn="ctr"/>
                <a:endParaRPr lang="en-ZA" sz="16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7968" y="1844824"/>
                <a:ext cx="1113707" cy="11086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Rounded Rectangle 5"/>
              <p:cNvSpPr/>
              <p:nvPr/>
            </p:nvSpPr>
            <p:spPr>
              <a:xfrm>
                <a:off x="5868182" y="2953445"/>
                <a:ext cx="993582" cy="963448"/>
              </a:xfrm>
              <a:prstGeom prst="roundRect">
                <a:avLst>
                  <a:gd name="adj" fmla="val 10000"/>
                </a:avLst>
              </a:prstGeom>
              <a:blipFill rotWithShape="0">
                <a:blip r:embed="rId4" cstate="print"/>
                <a:stretch>
                  <a:fillRect/>
                </a:stretch>
              </a:blipFill>
              <a:ln w="100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1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" name="Rounded Rectangle 6"/>
              <p:cNvSpPr/>
              <p:nvPr/>
            </p:nvSpPr>
            <p:spPr>
              <a:xfrm>
                <a:off x="6922407" y="2953444"/>
                <a:ext cx="993582" cy="963448"/>
              </a:xfrm>
              <a:prstGeom prst="roundRect">
                <a:avLst>
                  <a:gd name="adj" fmla="val 10000"/>
                </a:avLst>
              </a:prstGeom>
              <a:blipFill rotWithShape="0">
                <a:blip r:embed="rId5" cstate="print"/>
                <a:stretch>
                  <a:fillRect/>
                </a:stretch>
              </a:blipFill>
              <a:ln w="100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1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Rounded Rectangle 7"/>
              <p:cNvSpPr/>
              <p:nvPr/>
            </p:nvSpPr>
            <p:spPr>
              <a:xfrm>
                <a:off x="6961782" y="1846654"/>
                <a:ext cx="993583" cy="1021376"/>
              </a:xfrm>
              <a:prstGeom prst="roundRect">
                <a:avLst>
                  <a:gd name="adj" fmla="val 10000"/>
                </a:avLst>
              </a:prstGeom>
              <a:blipFill rotWithShape="0">
                <a:blip r:embed="rId6" cstate="print"/>
                <a:stretch>
                  <a:fillRect/>
                </a:stretch>
              </a:blipFill>
              <a:ln w="100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p:spPr>
          </p:sp>
        </p:grpSp>
        <p:sp>
          <p:nvSpPr>
            <p:cNvPr id="3" name="Rectangle 2"/>
            <p:cNvSpPr/>
            <p:nvPr/>
          </p:nvSpPr>
          <p:spPr>
            <a:xfrm>
              <a:off x="6774014" y="3958159"/>
              <a:ext cx="4829449" cy="13683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ZA" b="1" u="sng" dirty="0">
                  <a:solidFill>
                    <a:srgbClr val="000000"/>
                  </a:solidFill>
                </a:rPr>
                <a:t>R359,04</a:t>
              </a:r>
              <a:r>
                <a:rPr lang="en-ZA" b="1" dirty="0">
                  <a:solidFill>
                    <a:srgbClr val="000000"/>
                  </a:solidFill>
                </a:rPr>
                <a:t> per household per month for a package of free basic services</a:t>
              </a:r>
              <a:r>
                <a:rPr lang="en-ZA" dirty="0">
                  <a:solidFill>
                    <a:srgbClr val="000000"/>
                  </a:solidFill>
                </a:rPr>
                <a:t> </a:t>
              </a:r>
            </a:p>
            <a:p>
              <a:pPr algn="ctr"/>
              <a:r>
                <a:rPr lang="en-ZA" dirty="0" smtClean="0">
                  <a:solidFill>
                    <a:srgbClr val="000000"/>
                  </a:solidFill>
                </a:rPr>
                <a:t>Free </a:t>
              </a:r>
              <a:r>
                <a:rPr lang="en-ZA" dirty="0">
                  <a:solidFill>
                    <a:srgbClr val="000000"/>
                  </a:solidFill>
                </a:rPr>
                <a:t>basic services</a:t>
              </a:r>
            </a:p>
            <a:p>
              <a:pPr algn="ctr"/>
              <a:r>
                <a:rPr lang="en-ZA" b="1" u="sng" dirty="0" smtClean="0">
                  <a:solidFill>
                    <a:schemeClr val="accent6"/>
                  </a:solidFill>
                </a:rPr>
                <a:t>R41 billion</a:t>
              </a:r>
            </a:p>
            <a:p>
              <a:pPr algn="ctr"/>
              <a:r>
                <a:rPr lang="en-ZA" dirty="0" smtClean="0">
                  <a:solidFill>
                    <a:srgbClr val="000000"/>
                  </a:solidFill>
                </a:rPr>
                <a:t>Water and Sanitation </a:t>
              </a:r>
              <a:r>
                <a:rPr lang="en-ZA" b="1" u="sng" dirty="0" smtClean="0">
                  <a:solidFill>
                    <a:schemeClr val="accent6"/>
                  </a:solidFill>
                </a:rPr>
                <a:t>R24 billion</a:t>
              </a:r>
            </a:p>
            <a:p>
              <a:pPr algn="ctr"/>
              <a:r>
                <a:rPr lang="en-ZA" b="1" u="sng" dirty="0" smtClean="0">
                  <a:solidFill>
                    <a:schemeClr val="accent6"/>
                  </a:solidFill>
                </a:rPr>
                <a:t>10% </a:t>
              </a:r>
              <a:r>
                <a:rPr lang="en-ZA" dirty="0" smtClean="0">
                  <a:solidFill>
                    <a:schemeClr val="accent6"/>
                  </a:solidFill>
                </a:rPr>
                <a:t>Is for Maintenance </a:t>
              </a:r>
              <a:r>
                <a:rPr lang="en-ZA" b="1" u="sng" dirty="0" smtClean="0">
                  <a:solidFill>
                    <a:schemeClr val="accent6"/>
                  </a:solidFill>
                </a:rPr>
                <a:t>R2,4B for Water and Sanitation  </a:t>
              </a:r>
              <a:endParaRPr lang="en-ZA" b="1" u="sng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797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36637" y="0"/>
            <a:ext cx="10972801" cy="64491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ZA" altLang="en-US" dirty="0" smtClean="0">
                <a:solidFill>
                  <a:schemeClr val="accent6"/>
                </a:solidFill>
              </a:rPr>
              <a:t>SUGGESTED  WAY FORWARD  </a:t>
            </a:r>
          </a:p>
        </p:txBody>
      </p:sp>
      <p:sp>
        <p:nvSpPr>
          <p:cNvPr id="98" name="Content Placeholder 2"/>
          <p:cNvSpPr txBox="1">
            <a:spLocks/>
          </p:cNvSpPr>
          <p:nvPr/>
        </p:nvSpPr>
        <p:spPr>
          <a:xfrm>
            <a:off x="625270" y="3604244"/>
            <a:ext cx="8713788" cy="5335572"/>
          </a:xfrm>
          <a:prstGeom prst="rect">
            <a:avLst/>
          </a:prstGeom>
        </p:spPr>
        <p:txBody>
          <a:bodyPr>
            <a:normAutofit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88" indent="0">
              <a:buFont typeface="Arial"/>
              <a:buNone/>
            </a:pPr>
            <a:r>
              <a:rPr lang="en-ZA" sz="1800" dirty="0" smtClean="0"/>
              <a:t>(3) Infrastructure Development and Financing     </a:t>
            </a:r>
            <a:r>
              <a:rPr lang="en-ZA" sz="2400" dirty="0" smtClean="0"/>
              <a:t> </a:t>
            </a:r>
            <a:endParaRPr lang="en-ZA" sz="2000" dirty="0" smtClean="0"/>
          </a:p>
          <a:p>
            <a:pPr marL="903288" lvl="1" indent="-457200">
              <a:buFont typeface="Arial"/>
              <a:buAutoNum type="alphaLcParenBoth"/>
            </a:pPr>
            <a:r>
              <a:rPr lang="en-ZA" sz="1600" dirty="0" smtClean="0"/>
              <a:t>Special Purpose Vehicles for infrastructure development  (Bulk vs retail)</a:t>
            </a:r>
          </a:p>
          <a:p>
            <a:pPr marL="903288" lvl="1" indent="-457200">
              <a:buFont typeface="Arial"/>
              <a:buAutoNum type="alphaLcParenBoth"/>
            </a:pPr>
            <a:r>
              <a:rPr lang="en-ZA" sz="1600" dirty="0" smtClean="0"/>
              <a:t>Development of National, Provincial and local Infrastructure </a:t>
            </a:r>
            <a:r>
              <a:rPr lang="en-ZA" sz="1600" dirty="0"/>
              <a:t>I</a:t>
            </a:r>
            <a:r>
              <a:rPr lang="en-ZA" sz="1600" dirty="0" smtClean="0"/>
              <a:t>nvestment Policy </a:t>
            </a:r>
          </a:p>
          <a:p>
            <a:pPr marL="903288" lvl="1" indent="-457200">
              <a:buFont typeface="Arial"/>
              <a:buAutoNum type="alphaLcParenBoth"/>
            </a:pPr>
            <a:r>
              <a:rPr lang="en-ZA" sz="1600" dirty="0" smtClean="0"/>
              <a:t>National vs Regional vs Local Costing Pricing Regime </a:t>
            </a:r>
          </a:p>
          <a:p>
            <a:pPr marL="446088" lvl="1" indent="0">
              <a:buNone/>
            </a:pPr>
            <a:r>
              <a:rPr lang="en-ZA" sz="2000" dirty="0" smtClean="0"/>
              <a:t>   </a:t>
            </a:r>
          </a:p>
          <a:p>
            <a:pPr marL="39688" indent="0">
              <a:buFont typeface="Arial"/>
              <a:buNone/>
            </a:pPr>
            <a:r>
              <a:rPr lang="en-ZA" sz="2000" dirty="0" smtClean="0"/>
              <a:t>(4) Infrastructure Planning   </a:t>
            </a:r>
          </a:p>
          <a:p>
            <a:pPr marL="903288" lvl="1" indent="-457200">
              <a:buFont typeface="Arial" pitchFamily="34" charset="0"/>
              <a:buAutoNum type="alphaLcParenBoth"/>
            </a:pPr>
            <a:r>
              <a:rPr lang="en-ZA" sz="1600" dirty="0" smtClean="0"/>
              <a:t>Explore the establishment of Water and Sanitation Planning Commission </a:t>
            </a:r>
          </a:p>
          <a:p>
            <a:pPr marL="1303327" lvl="2" indent="-457200">
              <a:buFont typeface="Arial" pitchFamily="34" charset="0"/>
              <a:buAutoNum type="alphaLcParenBoth"/>
            </a:pPr>
            <a:r>
              <a:rPr lang="en-ZA" sz="1200" dirty="0" smtClean="0"/>
              <a:t>Coordination of infrastructure planning  </a:t>
            </a:r>
            <a:endParaRPr lang="en-ZA" altLang="en-US" sz="1200" dirty="0" smtClean="0"/>
          </a:p>
          <a:p>
            <a:endParaRPr lang="en-ZA" altLang="en-US" sz="2200" dirty="0"/>
          </a:p>
        </p:txBody>
      </p:sp>
      <p:sp>
        <p:nvSpPr>
          <p:cNvPr id="100" name="Content Placeholder 2"/>
          <p:cNvSpPr txBox="1">
            <a:spLocks/>
          </p:cNvSpPr>
          <p:nvPr/>
        </p:nvSpPr>
        <p:spPr>
          <a:xfrm>
            <a:off x="625270" y="597093"/>
            <a:ext cx="8713788" cy="5335572"/>
          </a:xfrm>
          <a:prstGeom prst="rect">
            <a:avLst/>
          </a:prstGeom>
        </p:spPr>
        <p:txBody>
          <a:bodyPr>
            <a:normAutofit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88" indent="0">
              <a:buFont typeface="Arial"/>
              <a:buNone/>
            </a:pPr>
            <a:r>
              <a:rPr lang="en-ZA" sz="1800" dirty="0" smtClean="0"/>
              <a:t>(1) Regulation and oversight </a:t>
            </a:r>
            <a:endParaRPr lang="en-ZA" sz="2000" dirty="0" smtClean="0"/>
          </a:p>
          <a:p>
            <a:pPr marL="903288" lvl="1" indent="-457200">
              <a:buFont typeface="Arial"/>
              <a:buAutoNum type="alphaLcParenBoth"/>
            </a:pPr>
            <a:r>
              <a:rPr lang="en-ZA" sz="1600" dirty="0" smtClean="0"/>
              <a:t>Explore munics to be local regulators in certain Geographical spaces </a:t>
            </a:r>
          </a:p>
          <a:p>
            <a:pPr marL="903288" lvl="1" indent="-457200">
              <a:buFont typeface="Arial"/>
              <a:buAutoNum type="alphaLcParenBoth"/>
            </a:pPr>
            <a:r>
              <a:rPr lang="en-ZA" sz="1600" dirty="0" smtClean="0"/>
              <a:t>Common by laws for the water sector </a:t>
            </a:r>
          </a:p>
          <a:p>
            <a:pPr marL="903288" lvl="1" indent="-457200">
              <a:buFont typeface="Arial"/>
              <a:buAutoNum type="alphaLcParenBoth"/>
            </a:pPr>
            <a:r>
              <a:rPr lang="en-ZA" sz="1600" dirty="0" smtClean="0"/>
              <a:t>Common Credit Control Mechanism(s) </a:t>
            </a:r>
          </a:p>
          <a:p>
            <a:pPr marL="903288" lvl="1" indent="-457200">
              <a:buFont typeface="Arial"/>
              <a:buAutoNum type="alphaLcParenBoth"/>
            </a:pPr>
            <a:r>
              <a:rPr lang="en-ZA" sz="1600" dirty="0" smtClean="0"/>
              <a:t>Independent  Regulator  - monitoring and evaluation </a:t>
            </a:r>
          </a:p>
          <a:p>
            <a:pPr marL="446088" lvl="1" indent="0">
              <a:buNone/>
            </a:pPr>
            <a:r>
              <a:rPr lang="en-ZA" sz="2000" dirty="0" smtClean="0"/>
              <a:t>   </a:t>
            </a:r>
          </a:p>
          <a:p>
            <a:pPr marL="39688" indent="0">
              <a:buFont typeface="Arial"/>
              <a:buNone/>
            </a:pPr>
            <a:r>
              <a:rPr lang="en-ZA" sz="2000" dirty="0" smtClean="0"/>
              <a:t>(2) Service Delivery Mechanism and Management  </a:t>
            </a:r>
          </a:p>
          <a:p>
            <a:pPr marL="903288" lvl="1" indent="-457200">
              <a:buFont typeface="Arial" pitchFamily="34" charset="0"/>
              <a:buAutoNum type="alphaLcParenBoth"/>
            </a:pPr>
            <a:r>
              <a:rPr lang="en-ZA" sz="1600" dirty="0" smtClean="0"/>
              <a:t>Rationalisation and Consolidation across the value chain </a:t>
            </a:r>
          </a:p>
          <a:p>
            <a:pPr marL="903288" lvl="1" indent="-457200">
              <a:buFont typeface="Arial" pitchFamily="34" charset="0"/>
              <a:buAutoNum type="alphaLcParenBoth"/>
            </a:pPr>
            <a:r>
              <a:rPr lang="en-ZA" sz="1600" dirty="0" smtClean="0"/>
              <a:t>Explore Private and Public sector participation</a:t>
            </a:r>
          </a:p>
          <a:p>
            <a:pPr marL="446088" lvl="1" indent="0">
              <a:buNone/>
            </a:pPr>
            <a:endParaRPr lang="en-ZA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18521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18" descr="Image result for water management icon"/>
          <p:cNvSpPr>
            <a:spLocks noChangeAspect="1" noChangeArrowheads="1"/>
          </p:cNvSpPr>
          <p:nvPr/>
        </p:nvSpPr>
        <p:spPr bwMode="auto">
          <a:xfrm>
            <a:off x="-95720" y="-708804"/>
            <a:ext cx="442596" cy="44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2779" tIns="66389" rIns="132779" bIns="66389" numCol="1" anchor="t" anchorCtr="0" compatLnSpc="1">
            <a:prstTxWarp prst="textNoShape">
              <a:avLst/>
            </a:prstTxWarp>
          </a:bodyPr>
          <a:lstStyle/>
          <a:p>
            <a:endParaRPr lang="en-ZA" sz="2613" dirty="0"/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1230854" y="186510"/>
            <a:ext cx="8070561" cy="865603"/>
          </a:xfrm>
          <a:prstGeom prst="rect">
            <a:avLst/>
          </a:prstGeom>
        </p:spPr>
        <p:txBody>
          <a:bodyPr vert="horz" lIns="119501" tIns="59750" rIns="119501" bIns="59750" rtlCol="0" anchor="ctr">
            <a:normAutofit/>
          </a:bodyPr>
          <a:lstStyle>
            <a:lvl1pPr algn="ctr" defTabSz="507995" rtl="0" eaLnBrk="1" latinLnBrk="0" hangingPunct="1">
              <a:spcBef>
                <a:spcPct val="0"/>
              </a:spcBef>
              <a:buNone/>
              <a:defRPr sz="2222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3" dirty="0"/>
              <a:t>     </a:t>
            </a:r>
            <a:r>
              <a:rPr lang="en-US" sz="2143" dirty="0"/>
              <a:t>THANK YOU  </a:t>
            </a:r>
            <a:r>
              <a:rPr lang="en-US" sz="2903" dirty="0"/>
              <a:t>   </a:t>
            </a:r>
            <a:endParaRPr lang="en-US" sz="2903" dirty="0">
              <a:solidFill>
                <a:schemeClr val="accent6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812" y="1283693"/>
            <a:ext cx="5312569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592485" y="2400164"/>
            <a:ext cx="379134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buClr>
                <a:srgbClr val="A37C00"/>
              </a:buClr>
              <a:buSzPct val="100000"/>
              <a:buFont typeface="Arial" pitchFamily="34" charset="0"/>
              <a:buChar char="•"/>
              <a:defRPr sz="1400">
                <a:solidFill>
                  <a:srgbClr val="B1953A"/>
                </a:solidFill>
                <a:latin typeface="Arial" pitchFamily="34" charset="0"/>
                <a:ea typeface="ヒラギノ角ゴ ProN W3" pitchFamily="1" charset="-128"/>
                <a:sym typeface="Arial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A37C00"/>
              </a:buClr>
              <a:buSzPct val="100000"/>
              <a:buFont typeface="Arial" pitchFamily="34" charset="0"/>
              <a:buChar char="–"/>
              <a:defRPr sz="1400">
                <a:solidFill>
                  <a:srgbClr val="B1953A"/>
                </a:solidFill>
                <a:latin typeface="Arial" pitchFamily="34" charset="0"/>
                <a:ea typeface="ヒラギノ角ゴ ProN W3" pitchFamily="1" charset="-128"/>
                <a:sym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A37C00"/>
              </a:buClr>
              <a:buSzPct val="100000"/>
              <a:buFont typeface="Arial" pitchFamily="34" charset="0"/>
              <a:buChar char="•"/>
              <a:defRPr sz="1400">
                <a:solidFill>
                  <a:srgbClr val="B1953A"/>
                </a:solidFill>
                <a:latin typeface="Arial" pitchFamily="34" charset="0"/>
                <a:ea typeface="ヒラギノ角ゴ ProN W3" pitchFamily="1" charset="-128"/>
                <a:sym typeface="Arial" pitchFamily="34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A37C00"/>
              </a:buClr>
              <a:buSzPct val="100000"/>
              <a:buFont typeface="Arial" pitchFamily="34" charset="0"/>
              <a:buChar char="–"/>
              <a:defRPr sz="1400">
                <a:solidFill>
                  <a:srgbClr val="B1953A"/>
                </a:solidFill>
                <a:latin typeface="Arial" pitchFamily="34" charset="0"/>
                <a:ea typeface="ヒラギノ角ゴ ProN W3" pitchFamily="1" charset="-128"/>
                <a:sym typeface="Arial" pitchFamily="34" charset="0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Arial" pitchFamily="34" charset="0"/>
              <a:buChar char="»"/>
              <a:defRPr sz="1400">
                <a:solidFill>
                  <a:srgbClr val="B1953A"/>
                </a:solidFill>
                <a:latin typeface="Arial" pitchFamily="34" charset="0"/>
                <a:ea typeface="ヒラギノ角ゴ ProN W3" pitchFamily="1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1400">
                <a:solidFill>
                  <a:srgbClr val="B1953A"/>
                </a:solidFill>
                <a:latin typeface="Arial" pitchFamily="34" charset="0"/>
                <a:ea typeface="ヒラギノ角ゴ ProN W3" pitchFamily="1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1400">
                <a:solidFill>
                  <a:srgbClr val="B1953A"/>
                </a:solidFill>
                <a:latin typeface="Arial" pitchFamily="34" charset="0"/>
                <a:ea typeface="ヒラギノ角ゴ ProN W3" pitchFamily="1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1400">
                <a:solidFill>
                  <a:srgbClr val="B1953A"/>
                </a:solidFill>
                <a:latin typeface="Arial" pitchFamily="34" charset="0"/>
                <a:ea typeface="ヒラギノ角ゴ ProN W3" pitchFamily="1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1400">
                <a:solidFill>
                  <a:srgbClr val="B1953A"/>
                </a:solidFill>
                <a:latin typeface="Arial" pitchFamily="34" charset="0"/>
                <a:ea typeface="ヒラギノ角ゴ ProN W3" pitchFamily="1" charset="-128"/>
                <a:sym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205352"/>
                </a:solidFill>
                <a:latin typeface="Calibri" pitchFamily="34" charset="0"/>
                <a:sym typeface="Calibri" pitchFamily="34" charset="0"/>
              </a:rPr>
              <a:t>William Moraka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205352"/>
                </a:solidFill>
                <a:latin typeface="Calibri" pitchFamily="34" charset="0"/>
                <a:sym typeface="Calibri" pitchFamily="34" charset="0"/>
                <a:hlinkClick r:id="rId3"/>
              </a:rPr>
              <a:t>wmoraka@salga.org.za</a:t>
            </a:r>
            <a:endParaRPr lang="en-US" altLang="en-US" sz="2000" b="1" dirty="0">
              <a:solidFill>
                <a:srgbClr val="205352"/>
              </a:solidFill>
              <a:latin typeface="Calibri" pitchFamily="34" charset="0"/>
              <a:sym typeface="Calibri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205352"/>
                </a:solidFill>
                <a:latin typeface="Calibri" pitchFamily="34" charset="0"/>
                <a:sym typeface="Calibri" pitchFamily="34" charset="0"/>
              </a:rPr>
              <a:t>082 308 5519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dirty="0">
              <a:solidFill>
                <a:srgbClr val="205352"/>
              </a:solidFill>
              <a:latin typeface="Calibri" pitchFamily="34" charset="0"/>
              <a:sym typeface="Calibri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dirty="0">
              <a:solidFill>
                <a:srgbClr val="205352"/>
              </a:solidFill>
              <a:latin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31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953" y="3035080"/>
            <a:ext cx="4439398" cy="794815"/>
          </a:xfrm>
        </p:spPr>
        <p:txBody>
          <a:bodyPr>
            <a:normAutofit fontScale="90000"/>
          </a:bodyPr>
          <a:lstStyle/>
          <a:p>
            <a:r>
              <a:rPr lang="en-US" sz="3200" b="0" dirty="0" smtClean="0">
                <a:latin typeface="Foco"/>
              </a:rPr>
              <a:t>SERVICE DELIVERY IMPROVEMENT </a:t>
            </a:r>
            <a:endParaRPr lang="en-US" sz="3200" b="0" dirty="0">
              <a:latin typeface="Foco"/>
            </a:endParaRPr>
          </a:p>
        </p:txBody>
      </p:sp>
    </p:spTree>
    <p:extLst>
      <p:ext uri="{BB962C8B-B14F-4D97-AF65-F5344CB8AC3E}">
        <p14:creationId xmlns:p14="http://schemas.microsoft.com/office/powerpoint/2010/main" val="2820034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Foco"/>
              </a:rPr>
              <a:t>HOUSEHOLD ACCESS TO FREE BASIC SERVICES</a:t>
            </a:r>
            <a:endParaRPr lang="en-US" sz="3200" dirty="0">
              <a:latin typeface="Foc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0754A13-A0D8-4915-A5CE-FD6F403ECC42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02" y="1931035"/>
            <a:ext cx="11336830" cy="44275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9356" y="1931035"/>
            <a:ext cx="213825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900" b="1" dirty="0" smtClean="0">
                <a:solidFill>
                  <a:srgbClr val="FF0000"/>
                </a:solidFill>
              </a:rPr>
              <a:t>Year on year increase in the number of households with access to services, particularly in solid waste removal (7.3% increase) </a:t>
            </a:r>
            <a:endParaRPr lang="en-ZA" sz="1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82494"/>
      </p:ext>
    </p:extLst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/>
          </p:nvPr>
        </p:nvGraphicFramePr>
        <p:xfrm>
          <a:off x="413657" y="1491343"/>
          <a:ext cx="9470571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18658" y="152400"/>
            <a:ext cx="6612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ZA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would you describe the municipality's water and sanitation service in the area where you live?</a:t>
            </a:r>
            <a:endParaRPr lang="en-ZA" sz="2400" b="1" dirty="0"/>
          </a:p>
        </p:txBody>
      </p:sp>
    </p:spTree>
    <p:extLst>
      <p:ext uri="{BB962C8B-B14F-4D97-AF65-F5344CB8AC3E}">
        <p14:creationId xmlns:p14="http://schemas.microsoft.com/office/powerpoint/2010/main" val="311541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18" descr="Image result for water management icon"/>
          <p:cNvSpPr>
            <a:spLocks noChangeAspect="1" noChangeArrowheads="1"/>
          </p:cNvSpPr>
          <p:nvPr/>
        </p:nvSpPr>
        <p:spPr bwMode="auto">
          <a:xfrm>
            <a:off x="1452211" y="-531603"/>
            <a:ext cx="331947" cy="3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9584" tIns="49792" rIns="99584" bIns="49792" numCol="1" anchor="t" anchorCtr="0" compatLnSpc="1">
            <a:prstTxWarp prst="textNoShape">
              <a:avLst/>
            </a:prstTxWarp>
          </a:bodyPr>
          <a:lstStyle/>
          <a:p>
            <a:endParaRPr lang="en-ZA" sz="196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78374" y="1397875"/>
            <a:ext cx="5144691" cy="594121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8580" tIns="34290" rIns="73479" bIns="34290" rtlCol="0" anchor="t">
            <a:normAutofit/>
          </a:bodyPr>
          <a:lstStyle/>
          <a:p>
            <a:pPr algn="ctr" eaLnBrk="1" hangingPunct="1"/>
            <a:r>
              <a:rPr lang="en-ZA" altLang="en-US" sz="2100" dirty="0"/>
              <a:t>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593" y="1397875"/>
            <a:ext cx="8194493" cy="4480411"/>
          </a:xfrm>
          <a:prstGeom prst="rect">
            <a:avLst/>
          </a:prstGeom>
        </p:spPr>
      </p:pic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0" y="6223000"/>
            <a:ext cx="1784158" cy="19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ヒラギノ角ゴ ProN W3" pitchFamily="1" charset="-128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ヒラギノ角ゴ ProN W3" pitchFamily="1" charset="-128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ヒラギノ角ゴ ProN W3" pitchFamily="1" charset="-128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ヒラギノ角ゴ ProN W3" pitchFamily="1" charset="-128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ヒラギノ角ゴ ProN W3" pitchFamily="1" charset="-128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ヒラギノ角ゴ ProN W3" pitchFamily="1" charset="-128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ヒラギノ角ゴ ProN W3" pitchFamily="1" charset="-128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ヒラギノ角ゴ ProN W3" pitchFamily="1" charset="-128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ヒラギノ角ゴ ProN W3" pitchFamily="1" charset="-128"/>
                <a:sym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ZA" altLang="en-US" sz="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SALGA/WRC perception study 2015</a:t>
            </a:r>
            <a:endParaRPr lang="en-ZA" altLang="en-US" sz="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3543938" y="301988"/>
            <a:ext cx="5144691" cy="5941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 lnSpcReduction="20000"/>
          </a:bodyPr>
          <a:lstStyle>
            <a:lvl1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05352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05352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pitchFamily="34" charset="0"/>
              </a:defRPr>
            </a:lvl2pPr>
            <a:lvl3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05352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pitchFamily="34" charset="0"/>
              </a:defRPr>
            </a:lvl3pPr>
            <a:lvl4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05352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pitchFamily="34" charset="0"/>
              </a:defRPr>
            </a:lvl4pPr>
            <a:lvl5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05352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pitchFamily="34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00"/>
                </a:solidFill>
                <a:latin typeface="Arial" charset="0"/>
                <a:ea typeface="ヒラギノ角ゴ ProN W6" charset="-128"/>
                <a:cs typeface="ヒラギノ角ゴ ProN W6" charset="-128"/>
                <a:sym typeface="Arial" charset="0"/>
              </a:defRPr>
            </a:lvl9pPr>
          </a:lstStyle>
          <a:p>
            <a:pPr algn="ctr" eaLnBrk="1" hangingPunct="1">
              <a:defRPr/>
            </a:pPr>
            <a:r>
              <a:rPr lang="en-ZA" altLang="en-US" sz="2100" kern="0" dirty="0">
                <a:solidFill>
                  <a:schemeClr val="tx1"/>
                </a:solidFill>
              </a:rPr>
              <a:t/>
            </a:r>
            <a:br>
              <a:rPr lang="en-ZA" altLang="en-US" sz="2100" kern="0" dirty="0">
                <a:solidFill>
                  <a:schemeClr val="tx1"/>
                </a:solidFill>
              </a:rPr>
            </a:br>
            <a:r>
              <a:rPr lang="en-ZA" altLang="en-US" sz="2100" kern="0" dirty="0">
                <a:solidFill>
                  <a:schemeClr val="tx1"/>
                </a:solidFill>
              </a:rPr>
              <a:t>Product Quality    </a:t>
            </a:r>
          </a:p>
        </p:txBody>
      </p:sp>
      <p:sp>
        <p:nvSpPr>
          <p:cNvPr id="26" name="Content Placeholder 7"/>
          <p:cNvSpPr txBox="1">
            <a:spLocks/>
          </p:cNvSpPr>
          <p:nvPr/>
        </p:nvSpPr>
        <p:spPr>
          <a:xfrm>
            <a:off x="209551" y="2192030"/>
            <a:ext cx="2571750" cy="1849977"/>
          </a:xfrm>
          <a:prstGeom prst="rect">
            <a:avLst/>
          </a:prstGeom>
        </p:spPr>
        <p:txBody>
          <a:bodyPr>
            <a:normAutofit/>
          </a:bodyPr>
          <a:lstStyle>
            <a:lvl1pPr marL="464736" indent="-464736" algn="l" defTabSz="619648" rtl="0" eaLnBrk="1" latinLnBrk="0" hangingPunct="1">
              <a:spcBef>
                <a:spcPct val="20000"/>
              </a:spcBef>
              <a:buFont typeface="Arial"/>
              <a:buChar char="•"/>
              <a:defRPr sz="4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06928" indent="-387280" algn="l" defTabSz="619648" rtl="0" eaLnBrk="1" latinLnBrk="0" hangingPunct="1">
              <a:spcBef>
                <a:spcPct val="20000"/>
              </a:spcBef>
              <a:buFont typeface="Arial"/>
              <a:buChar char="–"/>
              <a:defRPr sz="3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49120" indent="-309823" algn="l" defTabSz="619648" rtl="0" eaLnBrk="1" latinLnBrk="0" hangingPunct="1">
              <a:spcBef>
                <a:spcPct val="20000"/>
              </a:spcBef>
              <a:buFont typeface="Arial"/>
              <a:buChar char="•"/>
              <a:defRPr sz="3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68768" indent="-309823" algn="l" defTabSz="619648" rtl="0" eaLnBrk="1" latinLnBrk="0" hangingPunct="1">
              <a:spcBef>
                <a:spcPct val="20000"/>
              </a:spcBef>
              <a:buFont typeface="Arial"/>
              <a:buChar char="–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88417" indent="-309823" algn="l" defTabSz="619648" rtl="0" eaLnBrk="1" latinLnBrk="0" hangingPunct="1">
              <a:spcBef>
                <a:spcPct val="20000"/>
              </a:spcBef>
              <a:buFont typeface="Arial"/>
              <a:buChar char="»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08065" indent="-309823" algn="l" defTabSz="619648" rtl="0" eaLnBrk="1" latinLnBrk="0" hangingPunct="1">
              <a:spcBef>
                <a:spcPct val="20000"/>
              </a:spcBef>
              <a:buFont typeface="Arial"/>
              <a:buChar char="•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27713" indent="-309823" algn="l" defTabSz="619648" rtl="0" eaLnBrk="1" latinLnBrk="0" hangingPunct="1">
              <a:spcBef>
                <a:spcPct val="20000"/>
              </a:spcBef>
              <a:buFont typeface="Arial"/>
              <a:buChar char="•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47362" indent="-309823" algn="l" defTabSz="619648" rtl="0" eaLnBrk="1" latinLnBrk="0" hangingPunct="1">
              <a:spcBef>
                <a:spcPct val="20000"/>
              </a:spcBef>
              <a:buFont typeface="Arial"/>
              <a:buChar char="•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67009" indent="-309823" algn="l" defTabSz="619648" rtl="0" eaLnBrk="1" latinLnBrk="0" hangingPunct="1">
              <a:spcBef>
                <a:spcPct val="20000"/>
              </a:spcBef>
              <a:buFont typeface="Arial"/>
              <a:buChar char="•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ZA" sz="1350" b="1" dirty="0"/>
              <a:t>81% </a:t>
            </a:r>
            <a:r>
              <a:rPr lang="en-ZA" sz="1350" dirty="0"/>
              <a:t>of South Africans believed their tap        water is safe to drink</a:t>
            </a:r>
            <a:endParaRPr lang="en-US" sz="1350" dirty="0"/>
          </a:p>
        </p:txBody>
      </p:sp>
      <p:sp>
        <p:nvSpPr>
          <p:cNvPr id="27" name="Text Placeholder 2"/>
          <p:cNvSpPr txBox="1">
            <a:spLocks/>
          </p:cNvSpPr>
          <p:nvPr/>
        </p:nvSpPr>
        <p:spPr>
          <a:xfrm>
            <a:off x="332309" y="1776393"/>
            <a:ext cx="2571750" cy="431206"/>
          </a:xfrm>
          <a:prstGeom prst="rect">
            <a:avLst/>
          </a:prstGeom>
        </p:spPr>
        <p:txBody>
          <a:bodyPr vert="horz" lIns="73479" tIns="36739" rIns="73479" bIns="36739" rtlCol="0">
            <a:normAutofit/>
          </a:bodyPr>
          <a:lstStyle>
            <a:lvl1pPr marL="464736" indent="-464736" algn="l" defTabSz="619648" rtl="0" eaLnBrk="1" latinLnBrk="0" hangingPunct="1">
              <a:spcBef>
                <a:spcPct val="20000"/>
              </a:spcBef>
              <a:buFont typeface="Arial"/>
              <a:buChar char="•"/>
              <a:defRPr sz="4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06928" indent="-387280" algn="l" defTabSz="619648" rtl="0" eaLnBrk="1" latinLnBrk="0" hangingPunct="1">
              <a:spcBef>
                <a:spcPct val="20000"/>
              </a:spcBef>
              <a:buFont typeface="Arial"/>
              <a:buChar char="–"/>
              <a:defRPr sz="3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49120" indent="-309823" algn="l" defTabSz="619648" rtl="0" eaLnBrk="1" latinLnBrk="0" hangingPunct="1">
              <a:spcBef>
                <a:spcPct val="20000"/>
              </a:spcBef>
              <a:buFont typeface="Arial"/>
              <a:buChar char="•"/>
              <a:defRPr sz="3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68768" indent="-309823" algn="l" defTabSz="619648" rtl="0" eaLnBrk="1" latinLnBrk="0" hangingPunct="1">
              <a:spcBef>
                <a:spcPct val="20000"/>
              </a:spcBef>
              <a:buFont typeface="Arial"/>
              <a:buChar char="–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88417" indent="-309823" algn="l" defTabSz="619648" rtl="0" eaLnBrk="1" latinLnBrk="0" hangingPunct="1">
              <a:spcBef>
                <a:spcPct val="20000"/>
              </a:spcBef>
              <a:buFont typeface="Arial"/>
              <a:buChar char="»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08065" indent="-309823" algn="l" defTabSz="619648" rtl="0" eaLnBrk="1" latinLnBrk="0" hangingPunct="1">
              <a:spcBef>
                <a:spcPct val="20000"/>
              </a:spcBef>
              <a:buFont typeface="Arial"/>
              <a:buChar char="•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27713" indent="-309823" algn="l" defTabSz="619648" rtl="0" eaLnBrk="1" latinLnBrk="0" hangingPunct="1">
              <a:spcBef>
                <a:spcPct val="20000"/>
              </a:spcBef>
              <a:buFont typeface="Arial"/>
              <a:buChar char="•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47362" indent="-309823" algn="l" defTabSz="619648" rtl="0" eaLnBrk="1" latinLnBrk="0" hangingPunct="1">
              <a:spcBef>
                <a:spcPct val="20000"/>
              </a:spcBef>
              <a:buFont typeface="Arial"/>
              <a:buChar char="•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67009" indent="-309823" algn="l" defTabSz="619648" rtl="0" eaLnBrk="1" latinLnBrk="0" hangingPunct="1">
              <a:spcBef>
                <a:spcPct val="20000"/>
              </a:spcBef>
              <a:buFont typeface="Arial"/>
              <a:buChar char="•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766"/>
            <a:r>
              <a:rPr lang="en-ZA" sz="1350" dirty="0"/>
              <a:t>2011</a:t>
            </a:r>
            <a:endParaRPr lang="en-US" sz="1350" dirty="0"/>
          </a:p>
        </p:txBody>
      </p:sp>
      <p:sp>
        <p:nvSpPr>
          <p:cNvPr id="28" name="Content Placeholder 7"/>
          <p:cNvSpPr txBox="1">
            <a:spLocks/>
          </p:cNvSpPr>
          <p:nvPr/>
        </p:nvSpPr>
        <p:spPr>
          <a:xfrm>
            <a:off x="209551" y="3925975"/>
            <a:ext cx="2571750" cy="1849977"/>
          </a:xfrm>
          <a:prstGeom prst="rect">
            <a:avLst/>
          </a:prstGeom>
        </p:spPr>
        <p:txBody>
          <a:bodyPr>
            <a:normAutofit/>
          </a:bodyPr>
          <a:lstStyle>
            <a:lvl1pPr marL="464736" indent="-464736" algn="l" defTabSz="619648" rtl="0" eaLnBrk="1" latinLnBrk="0" hangingPunct="1">
              <a:spcBef>
                <a:spcPct val="20000"/>
              </a:spcBef>
              <a:buFont typeface="Arial"/>
              <a:buChar char="•"/>
              <a:defRPr sz="4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06928" indent="-387280" algn="l" defTabSz="619648" rtl="0" eaLnBrk="1" latinLnBrk="0" hangingPunct="1">
              <a:spcBef>
                <a:spcPct val="20000"/>
              </a:spcBef>
              <a:buFont typeface="Arial"/>
              <a:buChar char="–"/>
              <a:defRPr sz="3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49120" indent="-309823" algn="l" defTabSz="619648" rtl="0" eaLnBrk="1" latinLnBrk="0" hangingPunct="1">
              <a:spcBef>
                <a:spcPct val="20000"/>
              </a:spcBef>
              <a:buFont typeface="Arial"/>
              <a:buChar char="•"/>
              <a:defRPr sz="3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68768" indent="-309823" algn="l" defTabSz="619648" rtl="0" eaLnBrk="1" latinLnBrk="0" hangingPunct="1">
              <a:spcBef>
                <a:spcPct val="20000"/>
              </a:spcBef>
              <a:buFont typeface="Arial"/>
              <a:buChar char="–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88417" indent="-309823" algn="l" defTabSz="619648" rtl="0" eaLnBrk="1" latinLnBrk="0" hangingPunct="1">
              <a:spcBef>
                <a:spcPct val="20000"/>
              </a:spcBef>
              <a:buFont typeface="Arial"/>
              <a:buChar char="»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08065" indent="-309823" algn="l" defTabSz="619648" rtl="0" eaLnBrk="1" latinLnBrk="0" hangingPunct="1">
              <a:spcBef>
                <a:spcPct val="20000"/>
              </a:spcBef>
              <a:buFont typeface="Arial"/>
              <a:buChar char="•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27713" indent="-309823" algn="l" defTabSz="619648" rtl="0" eaLnBrk="1" latinLnBrk="0" hangingPunct="1">
              <a:spcBef>
                <a:spcPct val="20000"/>
              </a:spcBef>
              <a:buFont typeface="Arial"/>
              <a:buChar char="•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47362" indent="-309823" algn="l" defTabSz="619648" rtl="0" eaLnBrk="1" latinLnBrk="0" hangingPunct="1">
              <a:spcBef>
                <a:spcPct val="20000"/>
              </a:spcBef>
              <a:buFont typeface="Arial"/>
              <a:buChar char="•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67009" indent="-309823" algn="l" defTabSz="619648" rtl="0" eaLnBrk="1" latinLnBrk="0" hangingPunct="1">
              <a:spcBef>
                <a:spcPct val="20000"/>
              </a:spcBef>
              <a:buFont typeface="Arial"/>
              <a:buChar char="•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ZA" sz="1350" b="1" dirty="0"/>
              <a:t>88% </a:t>
            </a:r>
            <a:r>
              <a:rPr lang="en-ZA" sz="1350" dirty="0"/>
              <a:t>of South Africans believed their tap        water is safe to drink</a:t>
            </a:r>
            <a:endParaRPr lang="en-US" sz="1350" dirty="0"/>
          </a:p>
        </p:txBody>
      </p:sp>
      <p:sp>
        <p:nvSpPr>
          <p:cNvPr id="29" name="Text Placeholder 2"/>
          <p:cNvSpPr txBox="1">
            <a:spLocks/>
          </p:cNvSpPr>
          <p:nvPr/>
        </p:nvSpPr>
        <p:spPr>
          <a:xfrm>
            <a:off x="369843" y="3186213"/>
            <a:ext cx="2571750" cy="431206"/>
          </a:xfrm>
          <a:prstGeom prst="rect">
            <a:avLst/>
          </a:prstGeom>
        </p:spPr>
        <p:txBody>
          <a:bodyPr vert="horz" lIns="73479" tIns="36739" rIns="73479" bIns="36739" rtlCol="0">
            <a:normAutofit/>
          </a:bodyPr>
          <a:lstStyle>
            <a:lvl1pPr marL="464736" indent="-464736" algn="l" defTabSz="619648" rtl="0" eaLnBrk="1" latinLnBrk="0" hangingPunct="1">
              <a:spcBef>
                <a:spcPct val="20000"/>
              </a:spcBef>
              <a:buFont typeface="Arial"/>
              <a:buChar char="•"/>
              <a:defRPr sz="4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06928" indent="-387280" algn="l" defTabSz="619648" rtl="0" eaLnBrk="1" latinLnBrk="0" hangingPunct="1">
              <a:spcBef>
                <a:spcPct val="20000"/>
              </a:spcBef>
              <a:buFont typeface="Arial"/>
              <a:buChar char="–"/>
              <a:defRPr sz="3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49120" indent="-309823" algn="l" defTabSz="619648" rtl="0" eaLnBrk="1" latinLnBrk="0" hangingPunct="1">
              <a:spcBef>
                <a:spcPct val="20000"/>
              </a:spcBef>
              <a:buFont typeface="Arial"/>
              <a:buChar char="•"/>
              <a:defRPr sz="32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68768" indent="-309823" algn="l" defTabSz="619648" rtl="0" eaLnBrk="1" latinLnBrk="0" hangingPunct="1">
              <a:spcBef>
                <a:spcPct val="20000"/>
              </a:spcBef>
              <a:buFont typeface="Arial"/>
              <a:buChar char="–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88417" indent="-309823" algn="l" defTabSz="619648" rtl="0" eaLnBrk="1" latinLnBrk="0" hangingPunct="1">
              <a:spcBef>
                <a:spcPct val="20000"/>
              </a:spcBef>
              <a:buFont typeface="Arial"/>
              <a:buChar char="»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08065" indent="-309823" algn="l" defTabSz="619648" rtl="0" eaLnBrk="1" latinLnBrk="0" hangingPunct="1">
              <a:spcBef>
                <a:spcPct val="20000"/>
              </a:spcBef>
              <a:buFont typeface="Arial"/>
              <a:buChar char="•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27713" indent="-309823" algn="l" defTabSz="619648" rtl="0" eaLnBrk="1" latinLnBrk="0" hangingPunct="1">
              <a:spcBef>
                <a:spcPct val="20000"/>
              </a:spcBef>
              <a:buFont typeface="Arial"/>
              <a:buChar char="•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47362" indent="-309823" algn="l" defTabSz="619648" rtl="0" eaLnBrk="1" latinLnBrk="0" hangingPunct="1">
              <a:spcBef>
                <a:spcPct val="20000"/>
              </a:spcBef>
              <a:buFont typeface="Arial"/>
              <a:buChar char="•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67009" indent="-309823" algn="l" defTabSz="619648" rtl="0" eaLnBrk="1" latinLnBrk="0" hangingPunct="1">
              <a:spcBef>
                <a:spcPct val="20000"/>
              </a:spcBef>
              <a:buFont typeface="Arial"/>
              <a:buChar char="•"/>
              <a:defRPr sz="2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766"/>
            <a:r>
              <a:rPr lang="en-ZA" sz="1350" dirty="0"/>
              <a:t>2015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671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953" y="3035080"/>
            <a:ext cx="4439398" cy="794815"/>
          </a:xfrm>
        </p:spPr>
        <p:txBody>
          <a:bodyPr>
            <a:normAutofit fontScale="90000"/>
          </a:bodyPr>
          <a:lstStyle/>
          <a:p>
            <a:r>
              <a:rPr lang="en-US" sz="3200" b="0" dirty="0" smtClean="0">
                <a:latin typeface="Foco"/>
              </a:rPr>
              <a:t>GEOGRAPHICAL LOCATION OF  WATER SERVICES AUTHORITIES </a:t>
            </a:r>
            <a:endParaRPr lang="en-US" sz="3200" b="0" dirty="0">
              <a:latin typeface="Foco"/>
            </a:endParaRPr>
          </a:p>
        </p:txBody>
      </p:sp>
    </p:spTree>
    <p:extLst>
      <p:ext uri="{BB962C8B-B14F-4D97-AF65-F5344CB8AC3E}">
        <p14:creationId xmlns:p14="http://schemas.microsoft.com/office/powerpoint/2010/main" val="527630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18" descr="Image result for water management icon"/>
          <p:cNvSpPr>
            <a:spLocks noChangeAspect="1" noChangeArrowheads="1"/>
          </p:cNvSpPr>
          <p:nvPr/>
        </p:nvSpPr>
        <p:spPr bwMode="auto">
          <a:xfrm>
            <a:off x="1452213" y="-531603"/>
            <a:ext cx="331947" cy="3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9584" tIns="49793" rIns="99584" bIns="49793" numCol="1" anchor="t" anchorCtr="0" compatLnSpc="1">
            <a:prstTxWarp prst="textNoShape">
              <a:avLst/>
            </a:prstTxWarp>
          </a:bodyPr>
          <a:lstStyle/>
          <a:p>
            <a:endParaRPr lang="en-ZA" sz="196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349621" y="365341"/>
            <a:ext cx="6970872" cy="375691"/>
          </a:xfrm>
          <a:prstGeom prst="rect">
            <a:avLst/>
          </a:prstGeom>
        </p:spPr>
        <p:txBody>
          <a:bodyPr vert="horz" lIns="89626" tIns="44813" rIns="89626" bIns="44813" rtlCol="0" anchor="ctr">
            <a:normAutofit fontScale="25000" lnSpcReduction="20000"/>
          </a:bodyPr>
          <a:lstStyle>
            <a:lvl1pPr algn="ctr" defTabSz="507995" rtl="0" eaLnBrk="1" latinLnBrk="0" hangingPunct="1">
              <a:spcBef>
                <a:spcPct val="0"/>
              </a:spcBef>
              <a:buNone/>
              <a:defRPr sz="2222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78" dirty="0"/>
              <a:t> </a:t>
            </a:r>
          </a:p>
          <a:p>
            <a:endParaRPr lang="en-US" sz="2178" dirty="0">
              <a:solidFill>
                <a:schemeClr val="accent6"/>
              </a:solidFill>
            </a:endParaRPr>
          </a:p>
          <a:p>
            <a:r>
              <a:rPr lang="en-US" sz="5143" dirty="0"/>
              <a:t> </a:t>
            </a:r>
            <a:r>
              <a:rPr lang="en-US" sz="8000" dirty="0"/>
              <a:t>SOUTH </a:t>
            </a:r>
            <a:r>
              <a:rPr lang="en-US" sz="8000" dirty="0" smtClean="0"/>
              <a:t>WATER SERVICES AUTHORITIES  </a:t>
            </a:r>
            <a:endParaRPr lang="en-US" sz="8000" dirty="0">
              <a:solidFill>
                <a:schemeClr val="accent6"/>
              </a:solidFill>
            </a:endParaRPr>
          </a:p>
        </p:txBody>
      </p:sp>
      <p:grpSp>
        <p:nvGrpSpPr>
          <p:cNvPr id="46" name="Group 28"/>
          <p:cNvGrpSpPr>
            <a:grpSpLocks/>
          </p:cNvGrpSpPr>
          <p:nvPr/>
        </p:nvGrpSpPr>
        <p:grpSpPr bwMode="auto">
          <a:xfrm>
            <a:off x="260124" y="1011676"/>
            <a:ext cx="4365107" cy="4433949"/>
            <a:chOff x="740" y="692"/>
            <a:chExt cx="4764" cy="3618"/>
          </a:xfrm>
        </p:grpSpPr>
        <p:grpSp>
          <p:nvGrpSpPr>
            <p:cNvPr id="47" name="Group 29"/>
            <p:cNvGrpSpPr>
              <a:grpSpLocks/>
            </p:cNvGrpSpPr>
            <p:nvPr/>
          </p:nvGrpSpPr>
          <p:grpSpPr bwMode="auto">
            <a:xfrm>
              <a:off x="740" y="692"/>
              <a:ext cx="4541" cy="3618"/>
              <a:chOff x="740" y="692"/>
              <a:chExt cx="4541" cy="3618"/>
            </a:xfrm>
          </p:grpSpPr>
          <p:sp>
            <p:nvSpPr>
              <p:cNvPr id="52" name="Freeform 30"/>
              <p:cNvSpPr>
                <a:spLocks/>
              </p:cNvSpPr>
              <p:nvPr/>
            </p:nvSpPr>
            <p:spPr bwMode="auto">
              <a:xfrm>
                <a:off x="3036" y="1990"/>
                <a:ext cx="1576" cy="1144"/>
              </a:xfrm>
              <a:custGeom>
                <a:avLst/>
                <a:gdLst>
                  <a:gd name="T0" fmla="*/ 1031 w 463"/>
                  <a:gd name="T1" fmla="*/ 9067 h 364"/>
                  <a:gd name="T2" fmla="*/ 2131 w 463"/>
                  <a:gd name="T3" fmla="*/ 10183 h 364"/>
                  <a:gd name="T4" fmla="*/ 3431 w 463"/>
                  <a:gd name="T5" fmla="*/ 10925 h 364"/>
                  <a:gd name="T6" fmla="*/ 4531 w 463"/>
                  <a:gd name="T7" fmla="*/ 11299 h 364"/>
                  <a:gd name="T8" fmla="*/ 5249 w 463"/>
                  <a:gd name="T9" fmla="*/ 10953 h 364"/>
                  <a:gd name="T10" fmla="*/ 6430 w 463"/>
                  <a:gd name="T11" fmla="*/ 10925 h 364"/>
                  <a:gd name="T12" fmla="*/ 8285 w 463"/>
                  <a:gd name="T13" fmla="*/ 11141 h 364"/>
                  <a:gd name="T14" fmla="*/ 8632 w 463"/>
                  <a:gd name="T15" fmla="*/ 11053 h 364"/>
                  <a:gd name="T16" fmla="*/ 9303 w 463"/>
                  <a:gd name="T17" fmla="*/ 10837 h 364"/>
                  <a:gd name="T18" fmla="*/ 9698 w 463"/>
                  <a:gd name="T19" fmla="*/ 10588 h 364"/>
                  <a:gd name="T20" fmla="*/ 10137 w 463"/>
                  <a:gd name="T21" fmla="*/ 10491 h 364"/>
                  <a:gd name="T22" fmla="*/ 10174 w 463"/>
                  <a:gd name="T23" fmla="*/ 10183 h 364"/>
                  <a:gd name="T24" fmla="*/ 8990 w 463"/>
                  <a:gd name="T25" fmla="*/ 8200 h 364"/>
                  <a:gd name="T26" fmla="*/ 9235 w 463"/>
                  <a:gd name="T27" fmla="*/ 8168 h 364"/>
                  <a:gd name="T28" fmla="*/ 9943 w 463"/>
                  <a:gd name="T29" fmla="*/ 7823 h 364"/>
                  <a:gd name="T30" fmla="*/ 10763 w 463"/>
                  <a:gd name="T31" fmla="*/ 7141 h 364"/>
                  <a:gd name="T32" fmla="*/ 11042 w 463"/>
                  <a:gd name="T33" fmla="*/ 6679 h 364"/>
                  <a:gd name="T34" fmla="*/ 11355 w 463"/>
                  <a:gd name="T35" fmla="*/ 6490 h 364"/>
                  <a:gd name="T36" fmla="*/ 11944 w 463"/>
                  <a:gd name="T37" fmla="*/ 6173 h 364"/>
                  <a:gd name="T38" fmla="*/ 12387 w 463"/>
                  <a:gd name="T39" fmla="*/ 6085 h 364"/>
                  <a:gd name="T40" fmla="*/ 13650 w 463"/>
                  <a:gd name="T41" fmla="*/ 5560 h 364"/>
                  <a:gd name="T42" fmla="*/ 14436 w 463"/>
                  <a:gd name="T43" fmla="*/ 5186 h 364"/>
                  <a:gd name="T44" fmla="*/ 14912 w 463"/>
                  <a:gd name="T45" fmla="*/ 5560 h 364"/>
                  <a:gd name="T46" fmla="*/ 15583 w 463"/>
                  <a:gd name="T47" fmla="*/ 5274 h 364"/>
                  <a:gd name="T48" fmla="*/ 16802 w 463"/>
                  <a:gd name="T49" fmla="*/ 4840 h 364"/>
                  <a:gd name="T50" fmla="*/ 17751 w 463"/>
                  <a:gd name="T51" fmla="*/ 4315 h 364"/>
                  <a:gd name="T52" fmla="*/ 17983 w 463"/>
                  <a:gd name="T53" fmla="*/ 3536 h 364"/>
                  <a:gd name="T54" fmla="*/ 17983 w 463"/>
                  <a:gd name="T55" fmla="*/ 2143 h 364"/>
                  <a:gd name="T56" fmla="*/ 16720 w 463"/>
                  <a:gd name="T57" fmla="*/ 1650 h 364"/>
                  <a:gd name="T58" fmla="*/ 15978 w 463"/>
                  <a:gd name="T59" fmla="*/ 1364 h 364"/>
                  <a:gd name="T60" fmla="*/ 15260 w 463"/>
                  <a:gd name="T61" fmla="*/ 1087 h 364"/>
                  <a:gd name="T62" fmla="*/ 14436 w 463"/>
                  <a:gd name="T63" fmla="*/ 959 h 364"/>
                  <a:gd name="T64" fmla="*/ 13684 w 463"/>
                  <a:gd name="T65" fmla="*/ 959 h 364"/>
                  <a:gd name="T66" fmla="*/ 13091 w 463"/>
                  <a:gd name="T67" fmla="*/ 622 h 364"/>
                  <a:gd name="T68" fmla="*/ 12074 w 463"/>
                  <a:gd name="T69" fmla="*/ 0 h 364"/>
                  <a:gd name="T70" fmla="*/ 11400 w 463"/>
                  <a:gd name="T71" fmla="*/ 346 h 364"/>
                  <a:gd name="T72" fmla="*/ 9943 w 463"/>
                  <a:gd name="T73" fmla="*/ 493 h 364"/>
                  <a:gd name="T74" fmla="*/ 8990 w 463"/>
                  <a:gd name="T75" fmla="*/ 779 h 364"/>
                  <a:gd name="T76" fmla="*/ 8401 w 463"/>
                  <a:gd name="T77" fmla="*/ 682 h 364"/>
                  <a:gd name="T78" fmla="*/ 7727 w 463"/>
                  <a:gd name="T79" fmla="*/ 899 h 364"/>
                  <a:gd name="T80" fmla="*/ 7056 w 463"/>
                  <a:gd name="T81" fmla="*/ 1364 h 364"/>
                  <a:gd name="T82" fmla="*/ 7056 w 463"/>
                  <a:gd name="T83" fmla="*/ 1955 h 364"/>
                  <a:gd name="T84" fmla="*/ 6661 w 463"/>
                  <a:gd name="T85" fmla="*/ 2143 h 364"/>
                  <a:gd name="T86" fmla="*/ 5793 w 463"/>
                  <a:gd name="T87" fmla="*/ 2609 h 364"/>
                  <a:gd name="T88" fmla="*/ 5480 w 463"/>
                  <a:gd name="T89" fmla="*/ 2766 h 364"/>
                  <a:gd name="T90" fmla="*/ 4415 w 463"/>
                  <a:gd name="T91" fmla="*/ 2668 h 364"/>
                  <a:gd name="T92" fmla="*/ 3547 w 463"/>
                  <a:gd name="T93" fmla="*/ 2954 h 364"/>
                  <a:gd name="T94" fmla="*/ 2723 w 463"/>
                  <a:gd name="T95" fmla="*/ 3567 h 364"/>
                  <a:gd name="T96" fmla="*/ 1624 w 463"/>
                  <a:gd name="T97" fmla="*/ 4563 h 364"/>
                  <a:gd name="T98" fmla="*/ 1692 w 463"/>
                  <a:gd name="T99" fmla="*/ 5560 h 36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3"/>
                  <a:gd name="T151" fmla="*/ 0 h 364"/>
                  <a:gd name="T152" fmla="*/ 463 w 463"/>
                  <a:gd name="T153" fmla="*/ 364 h 36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3" h="364">
                    <a:moveTo>
                      <a:pt x="0" y="273"/>
                    </a:moveTo>
                    <a:lnTo>
                      <a:pt x="7" y="283"/>
                    </a:lnTo>
                    <a:lnTo>
                      <a:pt x="26" y="292"/>
                    </a:lnTo>
                    <a:lnTo>
                      <a:pt x="28" y="298"/>
                    </a:lnTo>
                    <a:lnTo>
                      <a:pt x="37" y="300"/>
                    </a:lnTo>
                    <a:lnTo>
                      <a:pt x="54" y="328"/>
                    </a:lnTo>
                    <a:lnTo>
                      <a:pt x="59" y="332"/>
                    </a:lnTo>
                    <a:lnTo>
                      <a:pt x="81" y="352"/>
                    </a:lnTo>
                    <a:lnTo>
                      <a:pt x="87" y="352"/>
                    </a:lnTo>
                    <a:lnTo>
                      <a:pt x="95" y="358"/>
                    </a:lnTo>
                    <a:lnTo>
                      <a:pt x="105" y="355"/>
                    </a:lnTo>
                    <a:lnTo>
                      <a:pt x="115" y="364"/>
                    </a:lnTo>
                    <a:lnTo>
                      <a:pt x="132" y="356"/>
                    </a:lnTo>
                    <a:lnTo>
                      <a:pt x="129" y="352"/>
                    </a:lnTo>
                    <a:lnTo>
                      <a:pt x="133" y="353"/>
                    </a:lnTo>
                    <a:lnTo>
                      <a:pt x="153" y="349"/>
                    </a:lnTo>
                    <a:lnTo>
                      <a:pt x="154" y="344"/>
                    </a:lnTo>
                    <a:lnTo>
                      <a:pt x="163" y="352"/>
                    </a:lnTo>
                    <a:lnTo>
                      <a:pt x="181" y="353"/>
                    </a:lnTo>
                    <a:lnTo>
                      <a:pt x="182" y="358"/>
                    </a:lnTo>
                    <a:lnTo>
                      <a:pt x="210" y="359"/>
                    </a:lnTo>
                    <a:lnTo>
                      <a:pt x="212" y="362"/>
                    </a:lnTo>
                    <a:lnTo>
                      <a:pt x="222" y="358"/>
                    </a:lnTo>
                    <a:lnTo>
                      <a:pt x="219" y="356"/>
                    </a:lnTo>
                    <a:lnTo>
                      <a:pt x="228" y="355"/>
                    </a:lnTo>
                    <a:lnTo>
                      <a:pt x="225" y="347"/>
                    </a:lnTo>
                    <a:lnTo>
                      <a:pt x="236" y="349"/>
                    </a:lnTo>
                    <a:lnTo>
                      <a:pt x="243" y="343"/>
                    </a:lnTo>
                    <a:lnTo>
                      <a:pt x="245" y="346"/>
                    </a:lnTo>
                    <a:lnTo>
                      <a:pt x="246" y="341"/>
                    </a:lnTo>
                    <a:lnTo>
                      <a:pt x="252" y="343"/>
                    </a:lnTo>
                    <a:lnTo>
                      <a:pt x="251" y="337"/>
                    </a:lnTo>
                    <a:lnTo>
                      <a:pt x="257" y="338"/>
                    </a:lnTo>
                    <a:lnTo>
                      <a:pt x="252" y="335"/>
                    </a:lnTo>
                    <a:lnTo>
                      <a:pt x="261" y="332"/>
                    </a:lnTo>
                    <a:lnTo>
                      <a:pt x="258" y="328"/>
                    </a:lnTo>
                    <a:lnTo>
                      <a:pt x="261" y="312"/>
                    </a:lnTo>
                    <a:lnTo>
                      <a:pt x="254" y="312"/>
                    </a:lnTo>
                    <a:lnTo>
                      <a:pt x="228" y="264"/>
                    </a:lnTo>
                    <a:lnTo>
                      <a:pt x="231" y="264"/>
                    </a:lnTo>
                    <a:lnTo>
                      <a:pt x="231" y="261"/>
                    </a:lnTo>
                    <a:lnTo>
                      <a:pt x="234" y="263"/>
                    </a:lnTo>
                    <a:lnTo>
                      <a:pt x="239" y="260"/>
                    </a:lnTo>
                    <a:lnTo>
                      <a:pt x="252" y="257"/>
                    </a:lnTo>
                    <a:lnTo>
                      <a:pt x="252" y="252"/>
                    </a:lnTo>
                    <a:lnTo>
                      <a:pt x="257" y="252"/>
                    </a:lnTo>
                    <a:lnTo>
                      <a:pt x="267" y="234"/>
                    </a:lnTo>
                    <a:lnTo>
                      <a:pt x="273" y="230"/>
                    </a:lnTo>
                    <a:lnTo>
                      <a:pt x="270" y="227"/>
                    </a:lnTo>
                    <a:lnTo>
                      <a:pt x="282" y="218"/>
                    </a:lnTo>
                    <a:lnTo>
                      <a:pt x="280" y="215"/>
                    </a:lnTo>
                    <a:lnTo>
                      <a:pt x="283" y="213"/>
                    </a:lnTo>
                    <a:lnTo>
                      <a:pt x="282" y="211"/>
                    </a:lnTo>
                    <a:lnTo>
                      <a:pt x="288" y="209"/>
                    </a:lnTo>
                    <a:lnTo>
                      <a:pt x="291" y="199"/>
                    </a:lnTo>
                    <a:lnTo>
                      <a:pt x="295" y="200"/>
                    </a:lnTo>
                    <a:lnTo>
                      <a:pt x="303" y="199"/>
                    </a:lnTo>
                    <a:lnTo>
                      <a:pt x="301" y="196"/>
                    </a:lnTo>
                    <a:lnTo>
                      <a:pt x="309" y="194"/>
                    </a:lnTo>
                    <a:lnTo>
                      <a:pt x="314" y="196"/>
                    </a:lnTo>
                    <a:lnTo>
                      <a:pt x="322" y="185"/>
                    </a:lnTo>
                    <a:lnTo>
                      <a:pt x="332" y="179"/>
                    </a:lnTo>
                    <a:lnTo>
                      <a:pt x="346" y="179"/>
                    </a:lnTo>
                    <a:lnTo>
                      <a:pt x="349" y="172"/>
                    </a:lnTo>
                    <a:lnTo>
                      <a:pt x="362" y="172"/>
                    </a:lnTo>
                    <a:lnTo>
                      <a:pt x="366" y="167"/>
                    </a:lnTo>
                    <a:lnTo>
                      <a:pt x="371" y="170"/>
                    </a:lnTo>
                    <a:lnTo>
                      <a:pt x="372" y="179"/>
                    </a:lnTo>
                    <a:lnTo>
                      <a:pt x="378" y="179"/>
                    </a:lnTo>
                    <a:lnTo>
                      <a:pt x="380" y="187"/>
                    </a:lnTo>
                    <a:lnTo>
                      <a:pt x="389" y="187"/>
                    </a:lnTo>
                    <a:lnTo>
                      <a:pt x="395" y="170"/>
                    </a:lnTo>
                    <a:lnTo>
                      <a:pt x="417" y="166"/>
                    </a:lnTo>
                    <a:lnTo>
                      <a:pt x="414" y="163"/>
                    </a:lnTo>
                    <a:lnTo>
                      <a:pt x="426" y="156"/>
                    </a:lnTo>
                    <a:lnTo>
                      <a:pt x="426" y="153"/>
                    </a:lnTo>
                    <a:lnTo>
                      <a:pt x="439" y="142"/>
                    </a:lnTo>
                    <a:lnTo>
                      <a:pt x="450" y="139"/>
                    </a:lnTo>
                    <a:lnTo>
                      <a:pt x="454" y="133"/>
                    </a:lnTo>
                    <a:lnTo>
                      <a:pt x="450" y="121"/>
                    </a:lnTo>
                    <a:lnTo>
                      <a:pt x="456" y="114"/>
                    </a:lnTo>
                    <a:lnTo>
                      <a:pt x="454" y="86"/>
                    </a:lnTo>
                    <a:lnTo>
                      <a:pt x="463" y="78"/>
                    </a:lnTo>
                    <a:lnTo>
                      <a:pt x="456" y="69"/>
                    </a:lnTo>
                    <a:lnTo>
                      <a:pt x="448" y="74"/>
                    </a:lnTo>
                    <a:lnTo>
                      <a:pt x="433" y="55"/>
                    </a:lnTo>
                    <a:lnTo>
                      <a:pt x="424" y="53"/>
                    </a:lnTo>
                    <a:lnTo>
                      <a:pt x="424" y="50"/>
                    </a:lnTo>
                    <a:lnTo>
                      <a:pt x="415" y="44"/>
                    </a:lnTo>
                    <a:lnTo>
                      <a:pt x="405" y="44"/>
                    </a:lnTo>
                    <a:lnTo>
                      <a:pt x="401" y="31"/>
                    </a:lnTo>
                    <a:lnTo>
                      <a:pt x="393" y="29"/>
                    </a:lnTo>
                    <a:lnTo>
                      <a:pt x="387" y="35"/>
                    </a:lnTo>
                    <a:lnTo>
                      <a:pt x="369" y="26"/>
                    </a:lnTo>
                    <a:lnTo>
                      <a:pt x="363" y="28"/>
                    </a:lnTo>
                    <a:lnTo>
                      <a:pt x="366" y="31"/>
                    </a:lnTo>
                    <a:lnTo>
                      <a:pt x="356" y="35"/>
                    </a:lnTo>
                    <a:lnTo>
                      <a:pt x="352" y="28"/>
                    </a:lnTo>
                    <a:lnTo>
                      <a:pt x="347" y="31"/>
                    </a:lnTo>
                    <a:lnTo>
                      <a:pt x="344" y="23"/>
                    </a:lnTo>
                    <a:lnTo>
                      <a:pt x="340" y="25"/>
                    </a:lnTo>
                    <a:lnTo>
                      <a:pt x="332" y="20"/>
                    </a:lnTo>
                    <a:lnTo>
                      <a:pt x="329" y="23"/>
                    </a:lnTo>
                    <a:lnTo>
                      <a:pt x="311" y="10"/>
                    </a:lnTo>
                    <a:lnTo>
                      <a:pt x="306" y="0"/>
                    </a:lnTo>
                    <a:lnTo>
                      <a:pt x="300" y="5"/>
                    </a:lnTo>
                    <a:lnTo>
                      <a:pt x="291" y="5"/>
                    </a:lnTo>
                    <a:lnTo>
                      <a:pt x="289" y="11"/>
                    </a:lnTo>
                    <a:lnTo>
                      <a:pt x="277" y="5"/>
                    </a:lnTo>
                    <a:lnTo>
                      <a:pt x="259" y="22"/>
                    </a:lnTo>
                    <a:lnTo>
                      <a:pt x="252" y="16"/>
                    </a:lnTo>
                    <a:lnTo>
                      <a:pt x="243" y="28"/>
                    </a:lnTo>
                    <a:lnTo>
                      <a:pt x="240" y="23"/>
                    </a:lnTo>
                    <a:lnTo>
                      <a:pt x="228" y="25"/>
                    </a:lnTo>
                    <a:lnTo>
                      <a:pt x="221" y="19"/>
                    </a:lnTo>
                    <a:lnTo>
                      <a:pt x="219" y="28"/>
                    </a:lnTo>
                    <a:lnTo>
                      <a:pt x="213" y="22"/>
                    </a:lnTo>
                    <a:lnTo>
                      <a:pt x="202" y="28"/>
                    </a:lnTo>
                    <a:lnTo>
                      <a:pt x="200" y="31"/>
                    </a:lnTo>
                    <a:lnTo>
                      <a:pt x="196" y="29"/>
                    </a:lnTo>
                    <a:lnTo>
                      <a:pt x="190" y="40"/>
                    </a:lnTo>
                    <a:lnTo>
                      <a:pt x="185" y="38"/>
                    </a:lnTo>
                    <a:lnTo>
                      <a:pt x="179" y="44"/>
                    </a:lnTo>
                    <a:lnTo>
                      <a:pt x="176" y="44"/>
                    </a:lnTo>
                    <a:lnTo>
                      <a:pt x="184" y="55"/>
                    </a:lnTo>
                    <a:lnTo>
                      <a:pt x="179" y="63"/>
                    </a:lnTo>
                    <a:lnTo>
                      <a:pt x="185" y="65"/>
                    </a:lnTo>
                    <a:lnTo>
                      <a:pt x="170" y="65"/>
                    </a:lnTo>
                    <a:lnTo>
                      <a:pt x="169" y="69"/>
                    </a:lnTo>
                    <a:lnTo>
                      <a:pt x="161" y="68"/>
                    </a:lnTo>
                    <a:lnTo>
                      <a:pt x="153" y="81"/>
                    </a:lnTo>
                    <a:lnTo>
                      <a:pt x="147" y="84"/>
                    </a:lnTo>
                    <a:lnTo>
                      <a:pt x="148" y="93"/>
                    </a:lnTo>
                    <a:lnTo>
                      <a:pt x="142" y="95"/>
                    </a:lnTo>
                    <a:lnTo>
                      <a:pt x="139" y="89"/>
                    </a:lnTo>
                    <a:lnTo>
                      <a:pt x="127" y="84"/>
                    </a:lnTo>
                    <a:lnTo>
                      <a:pt x="126" y="80"/>
                    </a:lnTo>
                    <a:lnTo>
                      <a:pt x="112" y="86"/>
                    </a:lnTo>
                    <a:lnTo>
                      <a:pt x="109" y="90"/>
                    </a:lnTo>
                    <a:lnTo>
                      <a:pt x="104" y="89"/>
                    </a:lnTo>
                    <a:lnTo>
                      <a:pt x="90" y="95"/>
                    </a:lnTo>
                    <a:lnTo>
                      <a:pt x="83" y="102"/>
                    </a:lnTo>
                    <a:lnTo>
                      <a:pt x="78" y="104"/>
                    </a:lnTo>
                    <a:lnTo>
                      <a:pt x="69" y="115"/>
                    </a:lnTo>
                    <a:lnTo>
                      <a:pt x="59" y="124"/>
                    </a:lnTo>
                    <a:lnTo>
                      <a:pt x="50" y="145"/>
                    </a:lnTo>
                    <a:lnTo>
                      <a:pt x="41" y="147"/>
                    </a:lnTo>
                    <a:lnTo>
                      <a:pt x="47" y="150"/>
                    </a:lnTo>
                    <a:lnTo>
                      <a:pt x="38" y="176"/>
                    </a:lnTo>
                    <a:lnTo>
                      <a:pt x="43" y="179"/>
                    </a:lnTo>
                    <a:lnTo>
                      <a:pt x="0" y="273"/>
                    </a:lnTo>
                    <a:close/>
                  </a:path>
                </a:pathLst>
              </a:custGeom>
              <a:solidFill>
                <a:srgbClr val="FF99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 sz="1350" dirty="0"/>
              </a:p>
            </p:txBody>
          </p:sp>
          <p:grpSp>
            <p:nvGrpSpPr>
              <p:cNvPr id="53" name="Group 31"/>
              <p:cNvGrpSpPr>
                <a:grpSpLocks/>
              </p:cNvGrpSpPr>
              <p:nvPr/>
            </p:nvGrpSpPr>
            <p:grpSpPr bwMode="auto">
              <a:xfrm>
                <a:off x="740" y="1446"/>
                <a:ext cx="2641" cy="2333"/>
                <a:chOff x="1127" y="1303"/>
                <a:chExt cx="1956" cy="1871"/>
              </a:xfrm>
            </p:grpSpPr>
            <p:sp>
              <p:nvSpPr>
                <p:cNvPr id="62" name="Freeform 32"/>
                <p:cNvSpPr>
                  <a:spLocks/>
                </p:cNvSpPr>
                <p:nvPr/>
              </p:nvSpPr>
              <p:spPr bwMode="auto">
                <a:xfrm>
                  <a:off x="1127" y="1303"/>
                  <a:ext cx="1956" cy="1871"/>
                </a:xfrm>
                <a:custGeom>
                  <a:avLst/>
                  <a:gdLst>
                    <a:gd name="T0" fmla="*/ 192 w 776"/>
                    <a:gd name="T1" fmla="*/ 5868 h 742"/>
                    <a:gd name="T2" fmla="*/ 497 w 776"/>
                    <a:gd name="T3" fmla="*/ 6281 h 742"/>
                    <a:gd name="T4" fmla="*/ 819 w 776"/>
                    <a:gd name="T5" fmla="*/ 7020 h 742"/>
                    <a:gd name="T6" fmla="*/ 1023 w 776"/>
                    <a:gd name="T7" fmla="*/ 7827 h 742"/>
                    <a:gd name="T8" fmla="*/ 1328 w 776"/>
                    <a:gd name="T9" fmla="*/ 8432 h 742"/>
                    <a:gd name="T10" fmla="*/ 1729 w 776"/>
                    <a:gd name="T11" fmla="*/ 9123 h 742"/>
                    <a:gd name="T12" fmla="*/ 2115 w 776"/>
                    <a:gd name="T13" fmla="*/ 8914 h 742"/>
                    <a:gd name="T14" fmla="*/ 2644 w 776"/>
                    <a:gd name="T15" fmla="*/ 8525 h 742"/>
                    <a:gd name="T16" fmla="*/ 3221 w 776"/>
                    <a:gd name="T17" fmla="*/ 8566 h 742"/>
                    <a:gd name="T18" fmla="*/ 3426 w 776"/>
                    <a:gd name="T19" fmla="*/ 9443 h 742"/>
                    <a:gd name="T20" fmla="*/ 3622 w 776"/>
                    <a:gd name="T21" fmla="*/ 10001 h 742"/>
                    <a:gd name="T22" fmla="*/ 3761 w 776"/>
                    <a:gd name="T23" fmla="*/ 10359 h 742"/>
                    <a:gd name="T24" fmla="*/ 4149 w 776"/>
                    <a:gd name="T25" fmla="*/ 10727 h 742"/>
                    <a:gd name="T26" fmla="*/ 4182 w 776"/>
                    <a:gd name="T27" fmla="*/ 11433 h 742"/>
                    <a:gd name="T28" fmla="*/ 4709 w 776"/>
                    <a:gd name="T29" fmla="*/ 11065 h 742"/>
                    <a:gd name="T30" fmla="*/ 5097 w 776"/>
                    <a:gd name="T31" fmla="*/ 11065 h 742"/>
                    <a:gd name="T32" fmla="*/ 5540 w 776"/>
                    <a:gd name="T33" fmla="*/ 11864 h 742"/>
                    <a:gd name="T34" fmla="*/ 6163 w 776"/>
                    <a:gd name="T35" fmla="*/ 11433 h 742"/>
                    <a:gd name="T36" fmla="*/ 6899 w 776"/>
                    <a:gd name="T37" fmla="*/ 11012 h 742"/>
                    <a:gd name="T38" fmla="*/ 7446 w 776"/>
                    <a:gd name="T39" fmla="*/ 10790 h 742"/>
                    <a:gd name="T40" fmla="*/ 7688 w 776"/>
                    <a:gd name="T41" fmla="*/ 10401 h 742"/>
                    <a:gd name="T42" fmla="*/ 7942 w 776"/>
                    <a:gd name="T43" fmla="*/ 10001 h 742"/>
                    <a:gd name="T44" fmla="*/ 8729 w 776"/>
                    <a:gd name="T45" fmla="*/ 10243 h 742"/>
                    <a:gd name="T46" fmla="*/ 9271 w 776"/>
                    <a:gd name="T47" fmla="*/ 10243 h 742"/>
                    <a:gd name="T48" fmla="*/ 9974 w 776"/>
                    <a:gd name="T49" fmla="*/ 10053 h 742"/>
                    <a:gd name="T50" fmla="*/ 10395 w 776"/>
                    <a:gd name="T51" fmla="*/ 10200 h 742"/>
                    <a:gd name="T52" fmla="*/ 12280 w 776"/>
                    <a:gd name="T53" fmla="*/ 9156 h 742"/>
                    <a:gd name="T54" fmla="*/ 11260 w 776"/>
                    <a:gd name="T55" fmla="*/ 7555 h 742"/>
                    <a:gd name="T56" fmla="*/ 11723 w 776"/>
                    <a:gd name="T57" fmla="*/ 4246 h 742"/>
                    <a:gd name="T58" fmla="*/ 10839 w 776"/>
                    <a:gd name="T59" fmla="*/ 4312 h 742"/>
                    <a:gd name="T60" fmla="*/ 10090 w 776"/>
                    <a:gd name="T61" fmla="*/ 3929 h 742"/>
                    <a:gd name="T62" fmla="*/ 8570 w 776"/>
                    <a:gd name="T63" fmla="*/ 2633 h 742"/>
                    <a:gd name="T64" fmla="*/ 8119 w 776"/>
                    <a:gd name="T65" fmla="*/ 2244 h 742"/>
                    <a:gd name="T66" fmla="*/ 7509 w 776"/>
                    <a:gd name="T67" fmla="*/ 2741 h 742"/>
                    <a:gd name="T68" fmla="*/ 6806 w 776"/>
                    <a:gd name="T69" fmla="*/ 2983 h 742"/>
                    <a:gd name="T70" fmla="*/ 5845 w 776"/>
                    <a:gd name="T71" fmla="*/ 3033 h 742"/>
                    <a:gd name="T72" fmla="*/ 5992 w 776"/>
                    <a:gd name="T73" fmla="*/ 1717 h 742"/>
                    <a:gd name="T74" fmla="*/ 5732 w 776"/>
                    <a:gd name="T75" fmla="*/ 1233 h 742"/>
                    <a:gd name="T76" fmla="*/ 5573 w 776"/>
                    <a:gd name="T77" fmla="*/ 789 h 742"/>
                    <a:gd name="T78" fmla="*/ 5331 w 776"/>
                    <a:gd name="T79" fmla="*/ 350 h 742"/>
                    <a:gd name="T80" fmla="*/ 4855 w 776"/>
                    <a:gd name="T81" fmla="*/ 1601 h 742"/>
                    <a:gd name="T82" fmla="*/ 4499 w 776"/>
                    <a:gd name="T83" fmla="*/ 5386 h 742"/>
                    <a:gd name="T84" fmla="*/ 4162 w 776"/>
                    <a:gd name="T85" fmla="*/ 5595 h 742"/>
                    <a:gd name="T86" fmla="*/ 3970 w 776"/>
                    <a:gd name="T87" fmla="*/ 5774 h 742"/>
                    <a:gd name="T88" fmla="*/ 3877 w 776"/>
                    <a:gd name="T89" fmla="*/ 5984 h 742"/>
                    <a:gd name="T90" fmla="*/ 3443 w 776"/>
                    <a:gd name="T91" fmla="*/ 5963 h 742"/>
                    <a:gd name="T92" fmla="*/ 2949 w 776"/>
                    <a:gd name="T93" fmla="*/ 5933 h 742"/>
                    <a:gd name="T94" fmla="*/ 2611 w 776"/>
                    <a:gd name="T95" fmla="*/ 5963 h 742"/>
                    <a:gd name="T96" fmla="*/ 2357 w 776"/>
                    <a:gd name="T97" fmla="*/ 5984 h 742"/>
                    <a:gd name="T98" fmla="*/ 1759 w 776"/>
                    <a:gd name="T99" fmla="*/ 5774 h 742"/>
                    <a:gd name="T100" fmla="*/ 1454 w 776"/>
                    <a:gd name="T101" fmla="*/ 5691 h 742"/>
                    <a:gd name="T102" fmla="*/ 1265 w 776"/>
                    <a:gd name="T103" fmla="*/ 5323 h 742"/>
                    <a:gd name="T104" fmla="*/ 1187 w 776"/>
                    <a:gd name="T105" fmla="*/ 5003 h 742"/>
                    <a:gd name="T106" fmla="*/ 948 w 776"/>
                    <a:gd name="T107" fmla="*/ 4806 h 742"/>
                    <a:gd name="T108" fmla="*/ 718 w 776"/>
                    <a:gd name="T109" fmla="*/ 4793 h 742"/>
                    <a:gd name="T110" fmla="*/ 547 w 776"/>
                    <a:gd name="T111" fmla="*/ 4985 h 742"/>
                    <a:gd name="T112" fmla="*/ 451 w 776"/>
                    <a:gd name="T113" fmla="*/ 5131 h 742"/>
                    <a:gd name="T114" fmla="*/ 255 w 776"/>
                    <a:gd name="T115" fmla="*/ 5404 h 742"/>
                    <a:gd name="T116" fmla="*/ 33 w 776"/>
                    <a:gd name="T117" fmla="*/ 5583 h 74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776"/>
                    <a:gd name="T178" fmla="*/ 0 h 742"/>
                    <a:gd name="T179" fmla="*/ 776 w 776"/>
                    <a:gd name="T180" fmla="*/ 742 h 74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776" h="742">
                      <a:moveTo>
                        <a:pt x="0" y="351"/>
                      </a:moveTo>
                      <a:lnTo>
                        <a:pt x="2" y="352"/>
                      </a:lnTo>
                      <a:lnTo>
                        <a:pt x="3" y="352"/>
                      </a:lnTo>
                      <a:lnTo>
                        <a:pt x="3" y="354"/>
                      </a:lnTo>
                      <a:lnTo>
                        <a:pt x="6" y="355"/>
                      </a:lnTo>
                      <a:lnTo>
                        <a:pt x="7" y="358"/>
                      </a:lnTo>
                      <a:lnTo>
                        <a:pt x="9" y="358"/>
                      </a:lnTo>
                      <a:lnTo>
                        <a:pt x="9" y="360"/>
                      </a:lnTo>
                      <a:lnTo>
                        <a:pt x="9" y="363"/>
                      </a:lnTo>
                      <a:lnTo>
                        <a:pt x="10" y="364"/>
                      </a:lnTo>
                      <a:lnTo>
                        <a:pt x="9" y="366"/>
                      </a:lnTo>
                      <a:lnTo>
                        <a:pt x="12" y="366"/>
                      </a:lnTo>
                      <a:lnTo>
                        <a:pt x="10" y="369"/>
                      </a:lnTo>
                      <a:lnTo>
                        <a:pt x="12" y="369"/>
                      </a:lnTo>
                      <a:lnTo>
                        <a:pt x="13" y="373"/>
                      </a:lnTo>
                      <a:lnTo>
                        <a:pt x="16" y="375"/>
                      </a:lnTo>
                      <a:lnTo>
                        <a:pt x="18" y="376"/>
                      </a:lnTo>
                      <a:lnTo>
                        <a:pt x="21" y="378"/>
                      </a:lnTo>
                      <a:lnTo>
                        <a:pt x="21" y="379"/>
                      </a:lnTo>
                      <a:lnTo>
                        <a:pt x="22" y="382"/>
                      </a:lnTo>
                      <a:lnTo>
                        <a:pt x="24" y="385"/>
                      </a:lnTo>
                      <a:lnTo>
                        <a:pt x="27" y="388"/>
                      </a:lnTo>
                      <a:lnTo>
                        <a:pt x="30" y="391"/>
                      </a:lnTo>
                      <a:lnTo>
                        <a:pt x="31" y="392"/>
                      </a:lnTo>
                      <a:lnTo>
                        <a:pt x="33" y="397"/>
                      </a:lnTo>
                      <a:lnTo>
                        <a:pt x="33" y="400"/>
                      </a:lnTo>
                      <a:lnTo>
                        <a:pt x="34" y="403"/>
                      </a:lnTo>
                      <a:lnTo>
                        <a:pt x="34" y="404"/>
                      </a:lnTo>
                      <a:lnTo>
                        <a:pt x="36" y="407"/>
                      </a:lnTo>
                      <a:lnTo>
                        <a:pt x="36" y="406"/>
                      </a:lnTo>
                      <a:lnTo>
                        <a:pt x="37" y="412"/>
                      </a:lnTo>
                      <a:lnTo>
                        <a:pt x="40" y="416"/>
                      </a:lnTo>
                      <a:lnTo>
                        <a:pt x="43" y="422"/>
                      </a:lnTo>
                      <a:lnTo>
                        <a:pt x="46" y="430"/>
                      </a:lnTo>
                      <a:lnTo>
                        <a:pt x="46" y="436"/>
                      </a:lnTo>
                      <a:lnTo>
                        <a:pt x="51" y="438"/>
                      </a:lnTo>
                      <a:lnTo>
                        <a:pt x="49" y="443"/>
                      </a:lnTo>
                      <a:lnTo>
                        <a:pt x="51" y="444"/>
                      </a:lnTo>
                      <a:lnTo>
                        <a:pt x="52" y="449"/>
                      </a:lnTo>
                      <a:lnTo>
                        <a:pt x="54" y="456"/>
                      </a:lnTo>
                      <a:lnTo>
                        <a:pt x="54" y="458"/>
                      </a:lnTo>
                      <a:lnTo>
                        <a:pt x="55" y="461"/>
                      </a:lnTo>
                      <a:lnTo>
                        <a:pt x="58" y="465"/>
                      </a:lnTo>
                      <a:lnTo>
                        <a:pt x="58" y="471"/>
                      </a:lnTo>
                      <a:lnTo>
                        <a:pt x="59" y="473"/>
                      </a:lnTo>
                      <a:lnTo>
                        <a:pt x="62" y="476"/>
                      </a:lnTo>
                      <a:lnTo>
                        <a:pt x="62" y="480"/>
                      </a:lnTo>
                      <a:lnTo>
                        <a:pt x="64" y="488"/>
                      </a:lnTo>
                      <a:lnTo>
                        <a:pt x="67" y="489"/>
                      </a:lnTo>
                      <a:lnTo>
                        <a:pt x="67" y="492"/>
                      </a:lnTo>
                      <a:lnTo>
                        <a:pt x="68" y="493"/>
                      </a:lnTo>
                      <a:lnTo>
                        <a:pt x="68" y="496"/>
                      </a:lnTo>
                      <a:lnTo>
                        <a:pt x="70" y="498"/>
                      </a:lnTo>
                      <a:lnTo>
                        <a:pt x="71" y="502"/>
                      </a:lnTo>
                      <a:lnTo>
                        <a:pt x="71" y="507"/>
                      </a:lnTo>
                      <a:lnTo>
                        <a:pt x="74" y="510"/>
                      </a:lnTo>
                      <a:lnTo>
                        <a:pt x="77" y="514"/>
                      </a:lnTo>
                      <a:lnTo>
                        <a:pt x="80" y="520"/>
                      </a:lnTo>
                      <a:lnTo>
                        <a:pt x="83" y="523"/>
                      </a:lnTo>
                      <a:lnTo>
                        <a:pt x="83" y="526"/>
                      </a:lnTo>
                      <a:lnTo>
                        <a:pt x="86" y="529"/>
                      </a:lnTo>
                      <a:lnTo>
                        <a:pt x="85" y="531"/>
                      </a:lnTo>
                      <a:lnTo>
                        <a:pt x="88" y="534"/>
                      </a:lnTo>
                      <a:lnTo>
                        <a:pt x="89" y="538"/>
                      </a:lnTo>
                      <a:lnTo>
                        <a:pt x="92" y="541"/>
                      </a:lnTo>
                      <a:lnTo>
                        <a:pt x="94" y="544"/>
                      </a:lnTo>
                      <a:lnTo>
                        <a:pt x="97" y="550"/>
                      </a:lnTo>
                      <a:lnTo>
                        <a:pt x="98" y="554"/>
                      </a:lnTo>
                      <a:lnTo>
                        <a:pt x="100" y="557"/>
                      </a:lnTo>
                      <a:lnTo>
                        <a:pt x="103" y="562"/>
                      </a:lnTo>
                      <a:lnTo>
                        <a:pt x="107" y="566"/>
                      </a:lnTo>
                      <a:lnTo>
                        <a:pt x="108" y="569"/>
                      </a:lnTo>
                      <a:lnTo>
                        <a:pt x="110" y="574"/>
                      </a:lnTo>
                      <a:lnTo>
                        <a:pt x="111" y="577"/>
                      </a:lnTo>
                      <a:lnTo>
                        <a:pt x="114" y="580"/>
                      </a:lnTo>
                      <a:lnTo>
                        <a:pt x="113" y="578"/>
                      </a:lnTo>
                      <a:lnTo>
                        <a:pt x="119" y="581"/>
                      </a:lnTo>
                      <a:lnTo>
                        <a:pt x="117" y="572"/>
                      </a:lnTo>
                      <a:lnTo>
                        <a:pt x="120" y="571"/>
                      </a:lnTo>
                      <a:lnTo>
                        <a:pt x="122" y="569"/>
                      </a:lnTo>
                      <a:lnTo>
                        <a:pt x="128" y="566"/>
                      </a:lnTo>
                      <a:lnTo>
                        <a:pt x="123" y="559"/>
                      </a:lnTo>
                      <a:lnTo>
                        <a:pt x="123" y="557"/>
                      </a:lnTo>
                      <a:lnTo>
                        <a:pt x="132" y="556"/>
                      </a:lnTo>
                      <a:lnTo>
                        <a:pt x="134" y="553"/>
                      </a:lnTo>
                      <a:lnTo>
                        <a:pt x="134" y="548"/>
                      </a:lnTo>
                      <a:lnTo>
                        <a:pt x="134" y="545"/>
                      </a:lnTo>
                      <a:lnTo>
                        <a:pt x="137" y="544"/>
                      </a:lnTo>
                      <a:lnTo>
                        <a:pt x="141" y="544"/>
                      </a:lnTo>
                      <a:lnTo>
                        <a:pt x="147" y="550"/>
                      </a:lnTo>
                      <a:lnTo>
                        <a:pt x="152" y="548"/>
                      </a:lnTo>
                      <a:lnTo>
                        <a:pt x="150" y="547"/>
                      </a:lnTo>
                      <a:lnTo>
                        <a:pt x="152" y="547"/>
                      </a:lnTo>
                      <a:lnTo>
                        <a:pt x="155" y="547"/>
                      </a:lnTo>
                      <a:lnTo>
                        <a:pt x="156" y="547"/>
                      </a:lnTo>
                      <a:lnTo>
                        <a:pt x="165" y="532"/>
                      </a:lnTo>
                      <a:lnTo>
                        <a:pt x="165" y="525"/>
                      </a:lnTo>
                      <a:lnTo>
                        <a:pt x="168" y="522"/>
                      </a:lnTo>
                      <a:lnTo>
                        <a:pt x="166" y="516"/>
                      </a:lnTo>
                      <a:lnTo>
                        <a:pt x="171" y="520"/>
                      </a:lnTo>
                      <a:lnTo>
                        <a:pt x="177" y="528"/>
                      </a:lnTo>
                      <a:lnTo>
                        <a:pt x="175" y="519"/>
                      </a:lnTo>
                      <a:lnTo>
                        <a:pt x="175" y="513"/>
                      </a:lnTo>
                      <a:lnTo>
                        <a:pt x="181" y="513"/>
                      </a:lnTo>
                      <a:lnTo>
                        <a:pt x="189" y="523"/>
                      </a:lnTo>
                      <a:lnTo>
                        <a:pt x="198" y="525"/>
                      </a:lnTo>
                      <a:lnTo>
                        <a:pt x="201" y="528"/>
                      </a:lnTo>
                      <a:lnTo>
                        <a:pt x="201" y="534"/>
                      </a:lnTo>
                      <a:lnTo>
                        <a:pt x="207" y="538"/>
                      </a:lnTo>
                      <a:lnTo>
                        <a:pt x="214" y="541"/>
                      </a:lnTo>
                      <a:lnTo>
                        <a:pt x="215" y="551"/>
                      </a:lnTo>
                      <a:lnTo>
                        <a:pt x="214" y="551"/>
                      </a:lnTo>
                      <a:lnTo>
                        <a:pt x="208" y="553"/>
                      </a:lnTo>
                      <a:lnTo>
                        <a:pt x="208" y="554"/>
                      </a:lnTo>
                      <a:lnTo>
                        <a:pt x="212" y="557"/>
                      </a:lnTo>
                      <a:lnTo>
                        <a:pt x="217" y="559"/>
                      </a:lnTo>
                      <a:lnTo>
                        <a:pt x="211" y="562"/>
                      </a:lnTo>
                      <a:lnTo>
                        <a:pt x="211" y="568"/>
                      </a:lnTo>
                      <a:lnTo>
                        <a:pt x="214" y="575"/>
                      </a:lnTo>
                      <a:lnTo>
                        <a:pt x="214" y="589"/>
                      </a:lnTo>
                      <a:lnTo>
                        <a:pt x="215" y="590"/>
                      </a:lnTo>
                      <a:lnTo>
                        <a:pt x="220" y="593"/>
                      </a:lnTo>
                      <a:lnTo>
                        <a:pt x="217" y="596"/>
                      </a:lnTo>
                      <a:lnTo>
                        <a:pt x="221" y="599"/>
                      </a:lnTo>
                      <a:lnTo>
                        <a:pt x="221" y="603"/>
                      </a:lnTo>
                      <a:lnTo>
                        <a:pt x="220" y="609"/>
                      </a:lnTo>
                      <a:lnTo>
                        <a:pt x="224" y="612"/>
                      </a:lnTo>
                      <a:lnTo>
                        <a:pt x="223" y="615"/>
                      </a:lnTo>
                      <a:lnTo>
                        <a:pt x="226" y="617"/>
                      </a:lnTo>
                      <a:lnTo>
                        <a:pt x="226" y="618"/>
                      </a:lnTo>
                      <a:lnTo>
                        <a:pt x="224" y="621"/>
                      </a:lnTo>
                      <a:lnTo>
                        <a:pt x="226" y="624"/>
                      </a:lnTo>
                      <a:lnTo>
                        <a:pt x="223" y="626"/>
                      </a:lnTo>
                      <a:lnTo>
                        <a:pt x="226" y="633"/>
                      </a:lnTo>
                      <a:lnTo>
                        <a:pt x="224" y="635"/>
                      </a:lnTo>
                      <a:lnTo>
                        <a:pt x="226" y="636"/>
                      </a:lnTo>
                      <a:lnTo>
                        <a:pt x="226" y="638"/>
                      </a:lnTo>
                      <a:lnTo>
                        <a:pt x="223" y="638"/>
                      </a:lnTo>
                      <a:lnTo>
                        <a:pt x="223" y="639"/>
                      </a:lnTo>
                      <a:lnTo>
                        <a:pt x="221" y="639"/>
                      </a:lnTo>
                      <a:lnTo>
                        <a:pt x="221" y="644"/>
                      </a:lnTo>
                      <a:lnTo>
                        <a:pt x="230" y="646"/>
                      </a:lnTo>
                      <a:lnTo>
                        <a:pt x="230" y="645"/>
                      </a:lnTo>
                      <a:lnTo>
                        <a:pt x="235" y="646"/>
                      </a:lnTo>
                      <a:lnTo>
                        <a:pt x="236" y="649"/>
                      </a:lnTo>
                      <a:lnTo>
                        <a:pt x="241" y="644"/>
                      </a:lnTo>
                      <a:lnTo>
                        <a:pt x="244" y="642"/>
                      </a:lnTo>
                      <a:lnTo>
                        <a:pt x="241" y="651"/>
                      </a:lnTo>
                      <a:lnTo>
                        <a:pt x="245" y="652"/>
                      </a:lnTo>
                      <a:lnTo>
                        <a:pt x="250" y="658"/>
                      </a:lnTo>
                      <a:lnTo>
                        <a:pt x="253" y="657"/>
                      </a:lnTo>
                      <a:lnTo>
                        <a:pt x="259" y="661"/>
                      </a:lnTo>
                      <a:lnTo>
                        <a:pt x="260" y="664"/>
                      </a:lnTo>
                      <a:lnTo>
                        <a:pt x="261" y="663"/>
                      </a:lnTo>
                      <a:lnTo>
                        <a:pt x="261" y="664"/>
                      </a:lnTo>
                      <a:lnTo>
                        <a:pt x="259" y="669"/>
                      </a:lnTo>
                      <a:lnTo>
                        <a:pt x="261" y="670"/>
                      </a:lnTo>
                      <a:lnTo>
                        <a:pt x="260" y="672"/>
                      </a:lnTo>
                      <a:lnTo>
                        <a:pt x="261" y="673"/>
                      </a:lnTo>
                      <a:lnTo>
                        <a:pt x="260" y="676"/>
                      </a:lnTo>
                      <a:lnTo>
                        <a:pt x="261" y="678"/>
                      </a:lnTo>
                      <a:lnTo>
                        <a:pt x="260" y="678"/>
                      </a:lnTo>
                      <a:lnTo>
                        <a:pt x="254" y="682"/>
                      </a:lnTo>
                      <a:lnTo>
                        <a:pt x="254" y="685"/>
                      </a:lnTo>
                      <a:lnTo>
                        <a:pt x="260" y="696"/>
                      </a:lnTo>
                      <a:lnTo>
                        <a:pt x="263" y="698"/>
                      </a:lnTo>
                      <a:lnTo>
                        <a:pt x="259" y="703"/>
                      </a:lnTo>
                      <a:lnTo>
                        <a:pt x="261" y="713"/>
                      </a:lnTo>
                      <a:lnTo>
                        <a:pt x="263" y="716"/>
                      </a:lnTo>
                      <a:lnTo>
                        <a:pt x="269" y="713"/>
                      </a:lnTo>
                      <a:lnTo>
                        <a:pt x="272" y="697"/>
                      </a:lnTo>
                      <a:lnTo>
                        <a:pt x="273" y="696"/>
                      </a:lnTo>
                      <a:lnTo>
                        <a:pt x="276" y="697"/>
                      </a:lnTo>
                      <a:lnTo>
                        <a:pt x="281" y="694"/>
                      </a:lnTo>
                      <a:lnTo>
                        <a:pt x="279" y="694"/>
                      </a:lnTo>
                      <a:lnTo>
                        <a:pt x="281" y="691"/>
                      </a:lnTo>
                      <a:lnTo>
                        <a:pt x="282" y="693"/>
                      </a:lnTo>
                      <a:lnTo>
                        <a:pt x="285" y="691"/>
                      </a:lnTo>
                      <a:lnTo>
                        <a:pt x="288" y="688"/>
                      </a:lnTo>
                      <a:lnTo>
                        <a:pt x="294" y="690"/>
                      </a:lnTo>
                      <a:lnTo>
                        <a:pt x="299" y="688"/>
                      </a:lnTo>
                      <a:lnTo>
                        <a:pt x="306" y="682"/>
                      </a:lnTo>
                      <a:lnTo>
                        <a:pt x="308" y="679"/>
                      </a:lnTo>
                      <a:lnTo>
                        <a:pt x="311" y="678"/>
                      </a:lnTo>
                      <a:lnTo>
                        <a:pt x="313" y="675"/>
                      </a:lnTo>
                      <a:lnTo>
                        <a:pt x="316" y="672"/>
                      </a:lnTo>
                      <a:lnTo>
                        <a:pt x="319" y="672"/>
                      </a:lnTo>
                      <a:lnTo>
                        <a:pt x="324" y="679"/>
                      </a:lnTo>
                      <a:lnTo>
                        <a:pt x="325" y="684"/>
                      </a:lnTo>
                      <a:lnTo>
                        <a:pt x="321" y="684"/>
                      </a:lnTo>
                      <a:lnTo>
                        <a:pt x="318" y="687"/>
                      </a:lnTo>
                      <a:lnTo>
                        <a:pt x="318" y="690"/>
                      </a:lnTo>
                      <a:lnTo>
                        <a:pt x="313" y="694"/>
                      </a:lnTo>
                      <a:lnTo>
                        <a:pt x="311" y="691"/>
                      </a:lnTo>
                      <a:lnTo>
                        <a:pt x="311" y="701"/>
                      </a:lnTo>
                      <a:lnTo>
                        <a:pt x="313" y="706"/>
                      </a:lnTo>
                      <a:lnTo>
                        <a:pt x="315" y="713"/>
                      </a:lnTo>
                      <a:lnTo>
                        <a:pt x="319" y="718"/>
                      </a:lnTo>
                      <a:lnTo>
                        <a:pt x="321" y="725"/>
                      </a:lnTo>
                      <a:lnTo>
                        <a:pt x="330" y="728"/>
                      </a:lnTo>
                      <a:lnTo>
                        <a:pt x="333" y="733"/>
                      </a:lnTo>
                      <a:lnTo>
                        <a:pt x="334" y="737"/>
                      </a:lnTo>
                      <a:lnTo>
                        <a:pt x="342" y="740"/>
                      </a:lnTo>
                      <a:lnTo>
                        <a:pt x="346" y="740"/>
                      </a:lnTo>
                      <a:lnTo>
                        <a:pt x="351" y="736"/>
                      </a:lnTo>
                      <a:lnTo>
                        <a:pt x="354" y="740"/>
                      </a:lnTo>
                      <a:lnTo>
                        <a:pt x="355" y="742"/>
                      </a:lnTo>
                      <a:lnTo>
                        <a:pt x="360" y="740"/>
                      </a:lnTo>
                      <a:lnTo>
                        <a:pt x="365" y="740"/>
                      </a:lnTo>
                      <a:lnTo>
                        <a:pt x="367" y="739"/>
                      </a:lnTo>
                      <a:lnTo>
                        <a:pt x="373" y="734"/>
                      </a:lnTo>
                      <a:lnTo>
                        <a:pt x="374" y="727"/>
                      </a:lnTo>
                      <a:lnTo>
                        <a:pt x="370" y="721"/>
                      </a:lnTo>
                      <a:lnTo>
                        <a:pt x="374" y="716"/>
                      </a:lnTo>
                      <a:lnTo>
                        <a:pt x="379" y="715"/>
                      </a:lnTo>
                      <a:lnTo>
                        <a:pt x="385" y="713"/>
                      </a:lnTo>
                      <a:lnTo>
                        <a:pt x="392" y="715"/>
                      </a:lnTo>
                      <a:lnTo>
                        <a:pt x="398" y="713"/>
                      </a:lnTo>
                      <a:lnTo>
                        <a:pt x="401" y="712"/>
                      </a:lnTo>
                      <a:lnTo>
                        <a:pt x="401" y="706"/>
                      </a:lnTo>
                      <a:lnTo>
                        <a:pt x="407" y="697"/>
                      </a:lnTo>
                      <a:lnTo>
                        <a:pt x="412" y="696"/>
                      </a:lnTo>
                      <a:lnTo>
                        <a:pt x="413" y="694"/>
                      </a:lnTo>
                      <a:lnTo>
                        <a:pt x="415" y="690"/>
                      </a:lnTo>
                      <a:lnTo>
                        <a:pt x="419" y="690"/>
                      </a:lnTo>
                      <a:lnTo>
                        <a:pt x="423" y="688"/>
                      </a:lnTo>
                      <a:lnTo>
                        <a:pt x="428" y="687"/>
                      </a:lnTo>
                      <a:lnTo>
                        <a:pt x="431" y="687"/>
                      </a:lnTo>
                      <a:lnTo>
                        <a:pt x="435" y="684"/>
                      </a:lnTo>
                      <a:lnTo>
                        <a:pt x="434" y="676"/>
                      </a:lnTo>
                      <a:lnTo>
                        <a:pt x="440" y="675"/>
                      </a:lnTo>
                      <a:lnTo>
                        <a:pt x="443" y="675"/>
                      </a:lnTo>
                      <a:lnTo>
                        <a:pt x="446" y="678"/>
                      </a:lnTo>
                      <a:lnTo>
                        <a:pt x="447" y="678"/>
                      </a:lnTo>
                      <a:lnTo>
                        <a:pt x="450" y="675"/>
                      </a:lnTo>
                      <a:lnTo>
                        <a:pt x="453" y="676"/>
                      </a:lnTo>
                      <a:lnTo>
                        <a:pt x="453" y="678"/>
                      </a:lnTo>
                      <a:lnTo>
                        <a:pt x="461" y="681"/>
                      </a:lnTo>
                      <a:lnTo>
                        <a:pt x="465" y="679"/>
                      </a:lnTo>
                      <a:lnTo>
                        <a:pt x="465" y="673"/>
                      </a:lnTo>
                      <a:lnTo>
                        <a:pt x="461" y="672"/>
                      </a:lnTo>
                      <a:lnTo>
                        <a:pt x="462" y="670"/>
                      </a:lnTo>
                      <a:lnTo>
                        <a:pt x="468" y="672"/>
                      </a:lnTo>
                      <a:lnTo>
                        <a:pt x="469" y="675"/>
                      </a:lnTo>
                      <a:lnTo>
                        <a:pt x="472" y="673"/>
                      </a:lnTo>
                      <a:lnTo>
                        <a:pt x="475" y="664"/>
                      </a:lnTo>
                      <a:lnTo>
                        <a:pt x="478" y="663"/>
                      </a:lnTo>
                      <a:lnTo>
                        <a:pt x="481" y="669"/>
                      </a:lnTo>
                      <a:lnTo>
                        <a:pt x="484" y="661"/>
                      </a:lnTo>
                      <a:lnTo>
                        <a:pt x="480" y="657"/>
                      </a:lnTo>
                      <a:lnTo>
                        <a:pt x="481" y="655"/>
                      </a:lnTo>
                      <a:lnTo>
                        <a:pt x="480" y="649"/>
                      </a:lnTo>
                      <a:lnTo>
                        <a:pt x="481" y="648"/>
                      </a:lnTo>
                      <a:lnTo>
                        <a:pt x="481" y="645"/>
                      </a:lnTo>
                      <a:lnTo>
                        <a:pt x="480" y="642"/>
                      </a:lnTo>
                      <a:lnTo>
                        <a:pt x="483" y="642"/>
                      </a:lnTo>
                      <a:lnTo>
                        <a:pt x="484" y="645"/>
                      </a:lnTo>
                      <a:lnTo>
                        <a:pt x="487" y="645"/>
                      </a:lnTo>
                      <a:lnTo>
                        <a:pt x="489" y="638"/>
                      </a:lnTo>
                      <a:lnTo>
                        <a:pt x="487" y="638"/>
                      </a:lnTo>
                      <a:lnTo>
                        <a:pt x="490" y="636"/>
                      </a:lnTo>
                      <a:lnTo>
                        <a:pt x="492" y="632"/>
                      </a:lnTo>
                      <a:lnTo>
                        <a:pt x="495" y="626"/>
                      </a:lnTo>
                      <a:lnTo>
                        <a:pt x="496" y="624"/>
                      </a:lnTo>
                      <a:lnTo>
                        <a:pt x="496" y="618"/>
                      </a:lnTo>
                      <a:lnTo>
                        <a:pt x="499" y="617"/>
                      </a:lnTo>
                      <a:lnTo>
                        <a:pt x="517" y="626"/>
                      </a:lnTo>
                      <a:lnTo>
                        <a:pt x="521" y="626"/>
                      </a:lnTo>
                      <a:lnTo>
                        <a:pt x="521" y="629"/>
                      </a:lnTo>
                      <a:lnTo>
                        <a:pt x="524" y="630"/>
                      </a:lnTo>
                      <a:lnTo>
                        <a:pt x="526" y="630"/>
                      </a:lnTo>
                      <a:lnTo>
                        <a:pt x="523" y="638"/>
                      </a:lnTo>
                      <a:lnTo>
                        <a:pt x="526" y="639"/>
                      </a:lnTo>
                      <a:lnTo>
                        <a:pt x="536" y="638"/>
                      </a:lnTo>
                      <a:lnTo>
                        <a:pt x="539" y="642"/>
                      </a:lnTo>
                      <a:lnTo>
                        <a:pt x="545" y="639"/>
                      </a:lnTo>
                      <a:lnTo>
                        <a:pt x="547" y="642"/>
                      </a:lnTo>
                      <a:lnTo>
                        <a:pt x="550" y="644"/>
                      </a:lnTo>
                      <a:lnTo>
                        <a:pt x="557" y="644"/>
                      </a:lnTo>
                      <a:lnTo>
                        <a:pt x="563" y="645"/>
                      </a:lnTo>
                      <a:lnTo>
                        <a:pt x="563" y="646"/>
                      </a:lnTo>
                      <a:lnTo>
                        <a:pt x="563" y="649"/>
                      </a:lnTo>
                      <a:lnTo>
                        <a:pt x="566" y="652"/>
                      </a:lnTo>
                      <a:lnTo>
                        <a:pt x="568" y="651"/>
                      </a:lnTo>
                      <a:lnTo>
                        <a:pt x="571" y="649"/>
                      </a:lnTo>
                      <a:lnTo>
                        <a:pt x="578" y="644"/>
                      </a:lnTo>
                      <a:lnTo>
                        <a:pt x="578" y="641"/>
                      </a:lnTo>
                      <a:lnTo>
                        <a:pt x="579" y="639"/>
                      </a:lnTo>
                      <a:lnTo>
                        <a:pt x="581" y="635"/>
                      </a:lnTo>
                      <a:lnTo>
                        <a:pt x="585" y="630"/>
                      </a:lnTo>
                      <a:lnTo>
                        <a:pt x="591" y="629"/>
                      </a:lnTo>
                      <a:lnTo>
                        <a:pt x="593" y="624"/>
                      </a:lnTo>
                      <a:lnTo>
                        <a:pt x="596" y="626"/>
                      </a:lnTo>
                      <a:lnTo>
                        <a:pt x="602" y="627"/>
                      </a:lnTo>
                      <a:lnTo>
                        <a:pt x="608" y="626"/>
                      </a:lnTo>
                      <a:lnTo>
                        <a:pt x="609" y="624"/>
                      </a:lnTo>
                      <a:lnTo>
                        <a:pt x="611" y="623"/>
                      </a:lnTo>
                      <a:lnTo>
                        <a:pt x="618" y="623"/>
                      </a:lnTo>
                      <a:lnTo>
                        <a:pt x="621" y="624"/>
                      </a:lnTo>
                      <a:lnTo>
                        <a:pt x="623" y="627"/>
                      </a:lnTo>
                      <a:lnTo>
                        <a:pt x="630" y="630"/>
                      </a:lnTo>
                      <a:lnTo>
                        <a:pt x="627" y="633"/>
                      </a:lnTo>
                      <a:lnTo>
                        <a:pt x="628" y="635"/>
                      </a:lnTo>
                      <a:lnTo>
                        <a:pt x="631" y="639"/>
                      </a:lnTo>
                      <a:lnTo>
                        <a:pt x="633" y="639"/>
                      </a:lnTo>
                      <a:lnTo>
                        <a:pt x="636" y="639"/>
                      </a:lnTo>
                      <a:lnTo>
                        <a:pt x="636" y="636"/>
                      </a:lnTo>
                      <a:lnTo>
                        <a:pt x="639" y="635"/>
                      </a:lnTo>
                      <a:lnTo>
                        <a:pt x="640" y="629"/>
                      </a:lnTo>
                      <a:lnTo>
                        <a:pt x="645" y="629"/>
                      </a:lnTo>
                      <a:lnTo>
                        <a:pt x="646" y="629"/>
                      </a:lnTo>
                      <a:lnTo>
                        <a:pt x="649" y="636"/>
                      </a:lnTo>
                      <a:lnTo>
                        <a:pt x="652" y="636"/>
                      </a:lnTo>
                      <a:lnTo>
                        <a:pt x="658" y="639"/>
                      </a:lnTo>
                      <a:lnTo>
                        <a:pt x="661" y="639"/>
                      </a:lnTo>
                      <a:lnTo>
                        <a:pt x="655" y="635"/>
                      </a:lnTo>
                      <a:lnTo>
                        <a:pt x="686" y="629"/>
                      </a:lnTo>
                      <a:lnTo>
                        <a:pt x="695" y="602"/>
                      </a:lnTo>
                      <a:lnTo>
                        <a:pt x="718" y="599"/>
                      </a:lnTo>
                      <a:lnTo>
                        <a:pt x="718" y="594"/>
                      </a:lnTo>
                      <a:lnTo>
                        <a:pt x="749" y="583"/>
                      </a:lnTo>
                      <a:lnTo>
                        <a:pt x="761" y="586"/>
                      </a:lnTo>
                      <a:lnTo>
                        <a:pt x="770" y="574"/>
                      </a:lnTo>
                      <a:lnTo>
                        <a:pt x="767" y="571"/>
                      </a:lnTo>
                      <a:lnTo>
                        <a:pt x="771" y="569"/>
                      </a:lnTo>
                      <a:lnTo>
                        <a:pt x="774" y="557"/>
                      </a:lnTo>
                      <a:lnTo>
                        <a:pt x="771" y="551"/>
                      </a:lnTo>
                      <a:lnTo>
                        <a:pt x="776" y="545"/>
                      </a:lnTo>
                      <a:lnTo>
                        <a:pt x="771" y="544"/>
                      </a:lnTo>
                      <a:lnTo>
                        <a:pt x="770" y="531"/>
                      </a:lnTo>
                      <a:lnTo>
                        <a:pt x="762" y="525"/>
                      </a:lnTo>
                      <a:lnTo>
                        <a:pt x="756" y="525"/>
                      </a:lnTo>
                      <a:lnTo>
                        <a:pt x="734" y="505"/>
                      </a:lnTo>
                      <a:lnTo>
                        <a:pt x="729" y="501"/>
                      </a:lnTo>
                      <a:lnTo>
                        <a:pt x="712" y="473"/>
                      </a:lnTo>
                      <a:lnTo>
                        <a:pt x="703" y="471"/>
                      </a:lnTo>
                      <a:lnTo>
                        <a:pt x="701" y="465"/>
                      </a:lnTo>
                      <a:lnTo>
                        <a:pt x="682" y="456"/>
                      </a:lnTo>
                      <a:lnTo>
                        <a:pt x="675" y="446"/>
                      </a:lnTo>
                      <a:lnTo>
                        <a:pt x="718" y="352"/>
                      </a:lnTo>
                      <a:lnTo>
                        <a:pt x="713" y="349"/>
                      </a:lnTo>
                      <a:lnTo>
                        <a:pt x="722" y="323"/>
                      </a:lnTo>
                      <a:lnTo>
                        <a:pt x="716" y="320"/>
                      </a:lnTo>
                      <a:lnTo>
                        <a:pt x="725" y="318"/>
                      </a:lnTo>
                      <a:lnTo>
                        <a:pt x="734" y="297"/>
                      </a:lnTo>
                      <a:lnTo>
                        <a:pt x="724" y="302"/>
                      </a:lnTo>
                      <a:lnTo>
                        <a:pt x="713" y="285"/>
                      </a:lnTo>
                      <a:lnTo>
                        <a:pt x="732" y="265"/>
                      </a:lnTo>
                      <a:lnTo>
                        <a:pt x="712" y="265"/>
                      </a:lnTo>
                      <a:lnTo>
                        <a:pt x="709" y="257"/>
                      </a:lnTo>
                      <a:lnTo>
                        <a:pt x="703" y="260"/>
                      </a:lnTo>
                      <a:lnTo>
                        <a:pt x="703" y="280"/>
                      </a:lnTo>
                      <a:lnTo>
                        <a:pt x="695" y="284"/>
                      </a:lnTo>
                      <a:lnTo>
                        <a:pt x="697" y="290"/>
                      </a:lnTo>
                      <a:lnTo>
                        <a:pt x="686" y="302"/>
                      </a:lnTo>
                      <a:lnTo>
                        <a:pt x="679" y="293"/>
                      </a:lnTo>
                      <a:lnTo>
                        <a:pt x="682" y="288"/>
                      </a:lnTo>
                      <a:lnTo>
                        <a:pt x="673" y="284"/>
                      </a:lnTo>
                      <a:lnTo>
                        <a:pt x="682" y="275"/>
                      </a:lnTo>
                      <a:lnTo>
                        <a:pt x="677" y="269"/>
                      </a:lnTo>
                      <a:lnTo>
                        <a:pt x="680" y="266"/>
                      </a:lnTo>
                      <a:lnTo>
                        <a:pt x="672" y="262"/>
                      </a:lnTo>
                      <a:lnTo>
                        <a:pt x="661" y="265"/>
                      </a:lnTo>
                      <a:lnTo>
                        <a:pt x="652" y="257"/>
                      </a:lnTo>
                      <a:lnTo>
                        <a:pt x="654" y="235"/>
                      </a:lnTo>
                      <a:lnTo>
                        <a:pt x="645" y="230"/>
                      </a:lnTo>
                      <a:lnTo>
                        <a:pt x="643" y="235"/>
                      </a:lnTo>
                      <a:lnTo>
                        <a:pt x="648" y="236"/>
                      </a:lnTo>
                      <a:lnTo>
                        <a:pt x="646" y="241"/>
                      </a:lnTo>
                      <a:lnTo>
                        <a:pt x="637" y="238"/>
                      </a:lnTo>
                      <a:lnTo>
                        <a:pt x="636" y="248"/>
                      </a:lnTo>
                      <a:lnTo>
                        <a:pt x="630" y="245"/>
                      </a:lnTo>
                      <a:lnTo>
                        <a:pt x="625" y="250"/>
                      </a:lnTo>
                      <a:lnTo>
                        <a:pt x="611" y="244"/>
                      </a:lnTo>
                      <a:lnTo>
                        <a:pt x="600" y="244"/>
                      </a:lnTo>
                      <a:lnTo>
                        <a:pt x="600" y="238"/>
                      </a:lnTo>
                      <a:lnTo>
                        <a:pt x="578" y="232"/>
                      </a:lnTo>
                      <a:lnTo>
                        <a:pt x="569" y="219"/>
                      </a:lnTo>
                      <a:lnTo>
                        <a:pt x="563" y="220"/>
                      </a:lnTo>
                      <a:lnTo>
                        <a:pt x="562" y="204"/>
                      </a:lnTo>
                      <a:lnTo>
                        <a:pt x="569" y="202"/>
                      </a:lnTo>
                      <a:lnTo>
                        <a:pt x="559" y="168"/>
                      </a:lnTo>
                      <a:lnTo>
                        <a:pt x="545" y="162"/>
                      </a:lnTo>
                      <a:lnTo>
                        <a:pt x="535" y="164"/>
                      </a:lnTo>
                      <a:lnTo>
                        <a:pt x="533" y="125"/>
                      </a:lnTo>
                      <a:lnTo>
                        <a:pt x="527" y="122"/>
                      </a:lnTo>
                      <a:lnTo>
                        <a:pt x="526" y="124"/>
                      </a:lnTo>
                      <a:lnTo>
                        <a:pt x="524" y="124"/>
                      </a:lnTo>
                      <a:lnTo>
                        <a:pt x="521" y="131"/>
                      </a:lnTo>
                      <a:lnTo>
                        <a:pt x="519" y="131"/>
                      </a:lnTo>
                      <a:lnTo>
                        <a:pt x="514" y="129"/>
                      </a:lnTo>
                      <a:lnTo>
                        <a:pt x="513" y="131"/>
                      </a:lnTo>
                      <a:lnTo>
                        <a:pt x="510" y="131"/>
                      </a:lnTo>
                      <a:lnTo>
                        <a:pt x="508" y="135"/>
                      </a:lnTo>
                      <a:lnTo>
                        <a:pt x="505" y="137"/>
                      </a:lnTo>
                      <a:lnTo>
                        <a:pt x="507" y="140"/>
                      </a:lnTo>
                      <a:lnTo>
                        <a:pt x="505" y="141"/>
                      </a:lnTo>
                      <a:lnTo>
                        <a:pt x="502" y="162"/>
                      </a:lnTo>
                      <a:lnTo>
                        <a:pt x="499" y="158"/>
                      </a:lnTo>
                      <a:lnTo>
                        <a:pt x="495" y="158"/>
                      </a:lnTo>
                      <a:lnTo>
                        <a:pt x="490" y="155"/>
                      </a:lnTo>
                      <a:lnTo>
                        <a:pt x="487" y="156"/>
                      </a:lnTo>
                      <a:lnTo>
                        <a:pt x="480" y="164"/>
                      </a:lnTo>
                      <a:lnTo>
                        <a:pt x="480" y="167"/>
                      </a:lnTo>
                      <a:lnTo>
                        <a:pt x="477" y="168"/>
                      </a:lnTo>
                      <a:lnTo>
                        <a:pt x="475" y="170"/>
                      </a:lnTo>
                      <a:lnTo>
                        <a:pt x="474" y="168"/>
                      </a:lnTo>
                      <a:lnTo>
                        <a:pt x="469" y="171"/>
                      </a:lnTo>
                      <a:lnTo>
                        <a:pt x="468" y="171"/>
                      </a:lnTo>
                      <a:lnTo>
                        <a:pt x="459" y="171"/>
                      </a:lnTo>
                      <a:lnTo>
                        <a:pt x="458" y="171"/>
                      </a:lnTo>
                      <a:lnTo>
                        <a:pt x="455" y="171"/>
                      </a:lnTo>
                      <a:lnTo>
                        <a:pt x="455" y="183"/>
                      </a:lnTo>
                      <a:lnTo>
                        <a:pt x="453" y="184"/>
                      </a:lnTo>
                      <a:lnTo>
                        <a:pt x="449" y="189"/>
                      </a:lnTo>
                      <a:lnTo>
                        <a:pt x="449" y="187"/>
                      </a:lnTo>
                      <a:lnTo>
                        <a:pt x="443" y="189"/>
                      </a:lnTo>
                      <a:lnTo>
                        <a:pt x="438" y="187"/>
                      </a:lnTo>
                      <a:lnTo>
                        <a:pt x="432" y="189"/>
                      </a:lnTo>
                      <a:lnTo>
                        <a:pt x="425" y="186"/>
                      </a:lnTo>
                      <a:lnTo>
                        <a:pt x="417" y="186"/>
                      </a:lnTo>
                      <a:lnTo>
                        <a:pt x="413" y="187"/>
                      </a:lnTo>
                      <a:lnTo>
                        <a:pt x="407" y="187"/>
                      </a:lnTo>
                      <a:lnTo>
                        <a:pt x="400" y="189"/>
                      </a:lnTo>
                      <a:lnTo>
                        <a:pt x="389" y="187"/>
                      </a:lnTo>
                      <a:lnTo>
                        <a:pt x="386" y="184"/>
                      </a:lnTo>
                      <a:lnTo>
                        <a:pt x="379" y="183"/>
                      </a:lnTo>
                      <a:lnTo>
                        <a:pt x="373" y="184"/>
                      </a:lnTo>
                      <a:lnTo>
                        <a:pt x="371" y="187"/>
                      </a:lnTo>
                      <a:lnTo>
                        <a:pt x="370" y="187"/>
                      </a:lnTo>
                      <a:lnTo>
                        <a:pt x="370" y="189"/>
                      </a:lnTo>
                      <a:lnTo>
                        <a:pt x="365" y="189"/>
                      </a:lnTo>
                      <a:lnTo>
                        <a:pt x="363" y="192"/>
                      </a:lnTo>
                      <a:lnTo>
                        <a:pt x="361" y="187"/>
                      </a:lnTo>
                      <a:lnTo>
                        <a:pt x="358" y="186"/>
                      </a:lnTo>
                      <a:lnTo>
                        <a:pt x="357" y="150"/>
                      </a:lnTo>
                      <a:lnTo>
                        <a:pt x="361" y="146"/>
                      </a:lnTo>
                      <a:lnTo>
                        <a:pt x="368" y="137"/>
                      </a:lnTo>
                      <a:lnTo>
                        <a:pt x="370" y="135"/>
                      </a:lnTo>
                      <a:lnTo>
                        <a:pt x="376" y="122"/>
                      </a:lnTo>
                      <a:lnTo>
                        <a:pt x="373" y="121"/>
                      </a:lnTo>
                      <a:lnTo>
                        <a:pt x="374" y="118"/>
                      </a:lnTo>
                      <a:lnTo>
                        <a:pt x="373" y="110"/>
                      </a:lnTo>
                      <a:lnTo>
                        <a:pt x="374" y="107"/>
                      </a:lnTo>
                      <a:lnTo>
                        <a:pt x="371" y="103"/>
                      </a:lnTo>
                      <a:lnTo>
                        <a:pt x="371" y="100"/>
                      </a:lnTo>
                      <a:lnTo>
                        <a:pt x="370" y="97"/>
                      </a:lnTo>
                      <a:lnTo>
                        <a:pt x="370" y="94"/>
                      </a:lnTo>
                      <a:lnTo>
                        <a:pt x="368" y="94"/>
                      </a:lnTo>
                      <a:lnTo>
                        <a:pt x="367" y="94"/>
                      </a:lnTo>
                      <a:lnTo>
                        <a:pt x="367" y="91"/>
                      </a:lnTo>
                      <a:lnTo>
                        <a:pt x="365" y="89"/>
                      </a:lnTo>
                      <a:lnTo>
                        <a:pt x="364" y="85"/>
                      </a:lnTo>
                      <a:lnTo>
                        <a:pt x="361" y="82"/>
                      </a:lnTo>
                      <a:lnTo>
                        <a:pt x="361" y="77"/>
                      </a:lnTo>
                      <a:lnTo>
                        <a:pt x="358" y="77"/>
                      </a:lnTo>
                      <a:lnTo>
                        <a:pt x="360" y="74"/>
                      </a:lnTo>
                      <a:lnTo>
                        <a:pt x="363" y="73"/>
                      </a:lnTo>
                      <a:lnTo>
                        <a:pt x="357" y="67"/>
                      </a:lnTo>
                      <a:lnTo>
                        <a:pt x="358" y="63"/>
                      </a:lnTo>
                      <a:lnTo>
                        <a:pt x="360" y="61"/>
                      </a:lnTo>
                      <a:lnTo>
                        <a:pt x="357" y="61"/>
                      </a:lnTo>
                      <a:lnTo>
                        <a:pt x="357" y="58"/>
                      </a:lnTo>
                      <a:lnTo>
                        <a:pt x="355" y="58"/>
                      </a:lnTo>
                      <a:lnTo>
                        <a:pt x="354" y="55"/>
                      </a:lnTo>
                      <a:lnTo>
                        <a:pt x="352" y="55"/>
                      </a:lnTo>
                      <a:lnTo>
                        <a:pt x="349" y="51"/>
                      </a:lnTo>
                      <a:lnTo>
                        <a:pt x="348" y="49"/>
                      </a:lnTo>
                      <a:lnTo>
                        <a:pt x="349" y="46"/>
                      </a:lnTo>
                      <a:lnTo>
                        <a:pt x="345" y="45"/>
                      </a:lnTo>
                      <a:lnTo>
                        <a:pt x="345" y="42"/>
                      </a:lnTo>
                      <a:lnTo>
                        <a:pt x="343" y="42"/>
                      </a:lnTo>
                      <a:lnTo>
                        <a:pt x="342" y="39"/>
                      </a:lnTo>
                      <a:lnTo>
                        <a:pt x="343" y="36"/>
                      </a:lnTo>
                      <a:lnTo>
                        <a:pt x="339" y="34"/>
                      </a:lnTo>
                      <a:lnTo>
                        <a:pt x="339" y="31"/>
                      </a:lnTo>
                      <a:lnTo>
                        <a:pt x="337" y="28"/>
                      </a:lnTo>
                      <a:lnTo>
                        <a:pt x="336" y="27"/>
                      </a:lnTo>
                      <a:lnTo>
                        <a:pt x="334" y="24"/>
                      </a:lnTo>
                      <a:lnTo>
                        <a:pt x="333" y="22"/>
                      </a:lnTo>
                      <a:lnTo>
                        <a:pt x="331" y="22"/>
                      </a:lnTo>
                      <a:lnTo>
                        <a:pt x="331" y="20"/>
                      </a:lnTo>
                      <a:lnTo>
                        <a:pt x="325" y="12"/>
                      </a:lnTo>
                      <a:lnTo>
                        <a:pt x="321" y="11"/>
                      </a:lnTo>
                      <a:lnTo>
                        <a:pt x="318" y="11"/>
                      </a:lnTo>
                      <a:lnTo>
                        <a:pt x="316" y="8"/>
                      </a:lnTo>
                      <a:lnTo>
                        <a:pt x="313" y="8"/>
                      </a:lnTo>
                      <a:lnTo>
                        <a:pt x="311" y="5"/>
                      </a:lnTo>
                      <a:lnTo>
                        <a:pt x="306" y="0"/>
                      </a:lnTo>
                      <a:lnTo>
                        <a:pt x="306" y="2"/>
                      </a:lnTo>
                      <a:lnTo>
                        <a:pt x="303" y="0"/>
                      </a:lnTo>
                      <a:lnTo>
                        <a:pt x="303" y="100"/>
                      </a:lnTo>
                      <a:lnTo>
                        <a:pt x="303" y="201"/>
                      </a:lnTo>
                      <a:lnTo>
                        <a:pt x="303" y="330"/>
                      </a:lnTo>
                      <a:lnTo>
                        <a:pt x="300" y="330"/>
                      </a:lnTo>
                      <a:lnTo>
                        <a:pt x="296" y="333"/>
                      </a:lnTo>
                      <a:lnTo>
                        <a:pt x="293" y="333"/>
                      </a:lnTo>
                      <a:lnTo>
                        <a:pt x="291" y="333"/>
                      </a:lnTo>
                      <a:lnTo>
                        <a:pt x="290" y="334"/>
                      </a:lnTo>
                      <a:lnTo>
                        <a:pt x="290" y="336"/>
                      </a:lnTo>
                      <a:lnTo>
                        <a:pt x="288" y="337"/>
                      </a:lnTo>
                      <a:lnTo>
                        <a:pt x="287" y="337"/>
                      </a:lnTo>
                      <a:lnTo>
                        <a:pt x="282" y="336"/>
                      </a:lnTo>
                      <a:lnTo>
                        <a:pt x="281" y="336"/>
                      </a:lnTo>
                      <a:lnTo>
                        <a:pt x="278" y="339"/>
                      </a:lnTo>
                      <a:lnTo>
                        <a:pt x="275" y="339"/>
                      </a:lnTo>
                      <a:lnTo>
                        <a:pt x="272" y="339"/>
                      </a:lnTo>
                      <a:lnTo>
                        <a:pt x="269" y="339"/>
                      </a:lnTo>
                      <a:lnTo>
                        <a:pt x="266" y="340"/>
                      </a:lnTo>
                      <a:lnTo>
                        <a:pt x="264" y="342"/>
                      </a:lnTo>
                      <a:lnTo>
                        <a:pt x="264" y="343"/>
                      </a:lnTo>
                      <a:lnTo>
                        <a:pt x="263" y="345"/>
                      </a:lnTo>
                      <a:lnTo>
                        <a:pt x="261" y="345"/>
                      </a:lnTo>
                      <a:lnTo>
                        <a:pt x="261" y="346"/>
                      </a:lnTo>
                      <a:lnTo>
                        <a:pt x="260" y="348"/>
                      </a:lnTo>
                      <a:lnTo>
                        <a:pt x="260" y="349"/>
                      </a:lnTo>
                      <a:lnTo>
                        <a:pt x="260" y="352"/>
                      </a:lnTo>
                      <a:lnTo>
                        <a:pt x="260" y="354"/>
                      </a:lnTo>
                      <a:lnTo>
                        <a:pt x="259" y="355"/>
                      </a:lnTo>
                      <a:lnTo>
                        <a:pt x="257" y="355"/>
                      </a:lnTo>
                      <a:lnTo>
                        <a:pt x="257" y="357"/>
                      </a:lnTo>
                      <a:lnTo>
                        <a:pt x="256" y="357"/>
                      </a:lnTo>
                      <a:lnTo>
                        <a:pt x="254" y="358"/>
                      </a:lnTo>
                      <a:lnTo>
                        <a:pt x="251" y="358"/>
                      </a:lnTo>
                      <a:lnTo>
                        <a:pt x="250" y="360"/>
                      </a:lnTo>
                      <a:lnTo>
                        <a:pt x="248" y="360"/>
                      </a:lnTo>
                      <a:lnTo>
                        <a:pt x="247" y="360"/>
                      </a:lnTo>
                      <a:lnTo>
                        <a:pt x="248" y="360"/>
                      </a:lnTo>
                      <a:lnTo>
                        <a:pt x="247" y="360"/>
                      </a:lnTo>
                      <a:lnTo>
                        <a:pt x="244" y="358"/>
                      </a:lnTo>
                      <a:lnTo>
                        <a:pt x="242" y="358"/>
                      </a:lnTo>
                      <a:lnTo>
                        <a:pt x="241" y="360"/>
                      </a:lnTo>
                      <a:lnTo>
                        <a:pt x="239" y="364"/>
                      </a:lnTo>
                      <a:lnTo>
                        <a:pt x="239" y="366"/>
                      </a:lnTo>
                      <a:lnTo>
                        <a:pt x="239" y="369"/>
                      </a:lnTo>
                      <a:lnTo>
                        <a:pt x="241" y="370"/>
                      </a:lnTo>
                      <a:lnTo>
                        <a:pt x="242" y="372"/>
                      </a:lnTo>
                      <a:lnTo>
                        <a:pt x="244" y="372"/>
                      </a:lnTo>
                      <a:lnTo>
                        <a:pt x="244" y="373"/>
                      </a:lnTo>
                      <a:lnTo>
                        <a:pt x="242" y="373"/>
                      </a:lnTo>
                      <a:lnTo>
                        <a:pt x="242" y="375"/>
                      </a:lnTo>
                      <a:lnTo>
                        <a:pt x="239" y="375"/>
                      </a:lnTo>
                      <a:lnTo>
                        <a:pt x="236" y="376"/>
                      </a:lnTo>
                      <a:lnTo>
                        <a:pt x="233" y="379"/>
                      </a:lnTo>
                      <a:lnTo>
                        <a:pt x="227" y="381"/>
                      </a:lnTo>
                      <a:lnTo>
                        <a:pt x="226" y="379"/>
                      </a:lnTo>
                      <a:lnTo>
                        <a:pt x="224" y="379"/>
                      </a:lnTo>
                      <a:lnTo>
                        <a:pt x="221" y="378"/>
                      </a:lnTo>
                      <a:lnTo>
                        <a:pt x="218" y="376"/>
                      </a:lnTo>
                      <a:lnTo>
                        <a:pt x="218" y="375"/>
                      </a:lnTo>
                      <a:lnTo>
                        <a:pt x="217" y="372"/>
                      </a:lnTo>
                      <a:lnTo>
                        <a:pt x="215" y="372"/>
                      </a:lnTo>
                      <a:lnTo>
                        <a:pt x="212" y="370"/>
                      </a:lnTo>
                      <a:lnTo>
                        <a:pt x="208" y="369"/>
                      </a:lnTo>
                      <a:lnTo>
                        <a:pt x="199" y="369"/>
                      </a:lnTo>
                      <a:lnTo>
                        <a:pt x="196" y="367"/>
                      </a:lnTo>
                      <a:lnTo>
                        <a:pt x="195" y="367"/>
                      </a:lnTo>
                      <a:lnTo>
                        <a:pt x="192" y="369"/>
                      </a:lnTo>
                      <a:lnTo>
                        <a:pt x="190" y="369"/>
                      </a:lnTo>
                      <a:lnTo>
                        <a:pt x="189" y="369"/>
                      </a:lnTo>
                      <a:lnTo>
                        <a:pt x="187" y="369"/>
                      </a:lnTo>
                      <a:lnTo>
                        <a:pt x="186" y="369"/>
                      </a:lnTo>
                      <a:lnTo>
                        <a:pt x="184" y="369"/>
                      </a:lnTo>
                      <a:lnTo>
                        <a:pt x="184" y="370"/>
                      </a:lnTo>
                      <a:lnTo>
                        <a:pt x="181" y="370"/>
                      </a:lnTo>
                      <a:lnTo>
                        <a:pt x="180" y="370"/>
                      </a:lnTo>
                      <a:lnTo>
                        <a:pt x="178" y="372"/>
                      </a:lnTo>
                      <a:lnTo>
                        <a:pt x="177" y="372"/>
                      </a:lnTo>
                      <a:lnTo>
                        <a:pt x="177" y="373"/>
                      </a:lnTo>
                      <a:lnTo>
                        <a:pt x="174" y="372"/>
                      </a:lnTo>
                      <a:lnTo>
                        <a:pt x="172" y="372"/>
                      </a:lnTo>
                      <a:lnTo>
                        <a:pt x="171" y="373"/>
                      </a:lnTo>
                      <a:lnTo>
                        <a:pt x="169" y="373"/>
                      </a:lnTo>
                      <a:lnTo>
                        <a:pt x="166" y="373"/>
                      </a:lnTo>
                      <a:lnTo>
                        <a:pt x="165" y="373"/>
                      </a:lnTo>
                      <a:lnTo>
                        <a:pt x="163" y="372"/>
                      </a:lnTo>
                      <a:lnTo>
                        <a:pt x="162" y="372"/>
                      </a:lnTo>
                      <a:lnTo>
                        <a:pt x="160" y="372"/>
                      </a:lnTo>
                      <a:lnTo>
                        <a:pt x="159" y="372"/>
                      </a:lnTo>
                      <a:lnTo>
                        <a:pt x="157" y="372"/>
                      </a:lnTo>
                      <a:lnTo>
                        <a:pt x="156" y="372"/>
                      </a:lnTo>
                      <a:lnTo>
                        <a:pt x="155" y="372"/>
                      </a:lnTo>
                      <a:lnTo>
                        <a:pt x="155" y="373"/>
                      </a:lnTo>
                      <a:lnTo>
                        <a:pt x="153" y="373"/>
                      </a:lnTo>
                      <a:lnTo>
                        <a:pt x="152" y="373"/>
                      </a:lnTo>
                      <a:lnTo>
                        <a:pt x="150" y="375"/>
                      </a:lnTo>
                      <a:lnTo>
                        <a:pt x="149" y="375"/>
                      </a:lnTo>
                      <a:lnTo>
                        <a:pt x="147" y="373"/>
                      </a:lnTo>
                      <a:lnTo>
                        <a:pt x="144" y="373"/>
                      </a:lnTo>
                      <a:lnTo>
                        <a:pt x="141" y="372"/>
                      </a:lnTo>
                      <a:lnTo>
                        <a:pt x="140" y="372"/>
                      </a:lnTo>
                      <a:lnTo>
                        <a:pt x="138" y="372"/>
                      </a:lnTo>
                      <a:lnTo>
                        <a:pt x="137" y="372"/>
                      </a:lnTo>
                      <a:lnTo>
                        <a:pt x="132" y="366"/>
                      </a:lnTo>
                      <a:lnTo>
                        <a:pt x="129" y="364"/>
                      </a:lnTo>
                      <a:lnTo>
                        <a:pt x="129" y="363"/>
                      </a:lnTo>
                      <a:lnTo>
                        <a:pt x="126" y="361"/>
                      </a:lnTo>
                      <a:lnTo>
                        <a:pt x="113" y="360"/>
                      </a:lnTo>
                      <a:lnTo>
                        <a:pt x="111" y="360"/>
                      </a:lnTo>
                      <a:lnTo>
                        <a:pt x="110" y="360"/>
                      </a:lnTo>
                      <a:lnTo>
                        <a:pt x="108" y="360"/>
                      </a:lnTo>
                      <a:lnTo>
                        <a:pt x="107" y="360"/>
                      </a:lnTo>
                      <a:lnTo>
                        <a:pt x="107" y="361"/>
                      </a:lnTo>
                      <a:lnTo>
                        <a:pt x="105" y="361"/>
                      </a:lnTo>
                      <a:lnTo>
                        <a:pt x="104" y="361"/>
                      </a:lnTo>
                      <a:lnTo>
                        <a:pt x="101" y="361"/>
                      </a:lnTo>
                      <a:lnTo>
                        <a:pt x="100" y="361"/>
                      </a:lnTo>
                      <a:lnTo>
                        <a:pt x="100" y="355"/>
                      </a:lnTo>
                      <a:lnTo>
                        <a:pt x="98" y="355"/>
                      </a:lnTo>
                      <a:lnTo>
                        <a:pt x="97" y="354"/>
                      </a:lnTo>
                      <a:lnTo>
                        <a:pt x="92" y="355"/>
                      </a:lnTo>
                      <a:lnTo>
                        <a:pt x="91" y="355"/>
                      </a:lnTo>
                      <a:lnTo>
                        <a:pt x="85" y="357"/>
                      </a:lnTo>
                      <a:lnTo>
                        <a:pt x="83" y="357"/>
                      </a:lnTo>
                      <a:lnTo>
                        <a:pt x="83" y="354"/>
                      </a:lnTo>
                      <a:lnTo>
                        <a:pt x="85" y="351"/>
                      </a:lnTo>
                      <a:lnTo>
                        <a:pt x="85" y="345"/>
                      </a:lnTo>
                      <a:lnTo>
                        <a:pt x="85" y="343"/>
                      </a:lnTo>
                      <a:lnTo>
                        <a:pt x="80" y="343"/>
                      </a:lnTo>
                      <a:lnTo>
                        <a:pt x="80" y="342"/>
                      </a:lnTo>
                      <a:lnTo>
                        <a:pt x="80" y="339"/>
                      </a:lnTo>
                      <a:lnTo>
                        <a:pt x="77" y="336"/>
                      </a:lnTo>
                      <a:lnTo>
                        <a:pt x="77" y="333"/>
                      </a:lnTo>
                      <a:lnTo>
                        <a:pt x="79" y="332"/>
                      </a:lnTo>
                      <a:lnTo>
                        <a:pt x="80" y="332"/>
                      </a:lnTo>
                      <a:lnTo>
                        <a:pt x="82" y="332"/>
                      </a:lnTo>
                      <a:lnTo>
                        <a:pt x="83" y="327"/>
                      </a:lnTo>
                      <a:lnTo>
                        <a:pt x="83" y="326"/>
                      </a:lnTo>
                      <a:lnTo>
                        <a:pt x="83" y="324"/>
                      </a:lnTo>
                      <a:lnTo>
                        <a:pt x="80" y="321"/>
                      </a:lnTo>
                      <a:lnTo>
                        <a:pt x="80" y="318"/>
                      </a:lnTo>
                      <a:lnTo>
                        <a:pt x="79" y="317"/>
                      </a:lnTo>
                      <a:lnTo>
                        <a:pt x="79" y="315"/>
                      </a:lnTo>
                      <a:lnTo>
                        <a:pt x="77" y="314"/>
                      </a:lnTo>
                      <a:lnTo>
                        <a:pt x="76" y="312"/>
                      </a:lnTo>
                      <a:lnTo>
                        <a:pt x="74" y="312"/>
                      </a:lnTo>
                      <a:lnTo>
                        <a:pt x="73" y="314"/>
                      </a:lnTo>
                      <a:lnTo>
                        <a:pt x="71" y="314"/>
                      </a:lnTo>
                      <a:lnTo>
                        <a:pt x="70" y="314"/>
                      </a:lnTo>
                      <a:lnTo>
                        <a:pt x="67" y="314"/>
                      </a:lnTo>
                      <a:lnTo>
                        <a:pt x="64" y="312"/>
                      </a:lnTo>
                      <a:lnTo>
                        <a:pt x="64" y="311"/>
                      </a:lnTo>
                      <a:lnTo>
                        <a:pt x="64" y="308"/>
                      </a:lnTo>
                      <a:lnTo>
                        <a:pt x="65" y="305"/>
                      </a:lnTo>
                      <a:lnTo>
                        <a:pt x="64" y="302"/>
                      </a:lnTo>
                      <a:lnTo>
                        <a:pt x="62" y="300"/>
                      </a:lnTo>
                      <a:lnTo>
                        <a:pt x="61" y="300"/>
                      </a:lnTo>
                      <a:lnTo>
                        <a:pt x="59" y="300"/>
                      </a:lnTo>
                      <a:lnTo>
                        <a:pt x="59" y="297"/>
                      </a:lnTo>
                      <a:lnTo>
                        <a:pt x="56" y="296"/>
                      </a:lnTo>
                      <a:lnTo>
                        <a:pt x="55" y="296"/>
                      </a:lnTo>
                      <a:lnTo>
                        <a:pt x="54" y="296"/>
                      </a:lnTo>
                      <a:lnTo>
                        <a:pt x="52" y="296"/>
                      </a:lnTo>
                      <a:lnTo>
                        <a:pt x="51" y="296"/>
                      </a:lnTo>
                      <a:lnTo>
                        <a:pt x="51" y="297"/>
                      </a:lnTo>
                      <a:lnTo>
                        <a:pt x="49" y="297"/>
                      </a:lnTo>
                      <a:lnTo>
                        <a:pt x="48" y="299"/>
                      </a:lnTo>
                      <a:lnTo>
                        <a:pt x="48" y="297"/>
                      </a:lnTo>
                      <a:lnTo>
                        <a:pt x="46" y="297"/>
                      </a:lnTo>
                      <a:lnTo>
                        <a:pt x="45" y="299"/>
                      </a:lnTo>
                      <a:lnTo>
                        <a:pt x="43" y="299"/>
                      </a:lnTo>
                      <a:lnTo>
                        <a:pt x="42" y="299"/>
                      </a:lnTo>
                      <a:lnTo>
                        <a:pt x="39" y="299"/>
                      </a:lnTo>
                      <a:lnTo>
                        <a:pt x="39" y="300"/>
                      </a:lnTo>
                      <a:lnTo>
                        <a:pt x="39" y="303"/>
                      </a:lnTo>
                      <a:lnTo>
                        <a:pt x="37" y="308"/>
                      </a:lnTo>
                      <a:lnTo>
                        <a:pt x="36" y="308"/>
                      </a:lnTo>
                      <a:lnTo>
                        <a:pt x="34" y="306"/>
                      </a:lnTo>
                      <a:lnTo>
                        <a:pt x="34" y="308"/>
                      </a:lnTo>
                      <a:lnTo>
                        <a:pt x="36" y="311"/>
                      </a:lnTo>
                      <a:lnTo>
                        <a:pt x="34" y="312"/>
                      </a:lnTo>
                      <a:lnTo>
                        <a:pt x="34" y="311"/>
                      </a:lnTo>
                      <a:lnTo>
                        <a:pt x="33" y="311"/>
                      </a:lnTo>
                      <a:lnTo>
                        <a:pt x="31" y="312"/>
                      </a:lnTo>
                      <a:lnTo>
                        <a:pt x="31" y="314"/>
                      </a:lnTo>
                      <a:lnTo>
                        <a:pt x="33" y="315"/>
                      </a:lnTo>
                      <a:lnTo>
                        <a:pt x="33" y="317"/>
                      </a:lnTo>
                      <a:lnTo>
                        <a:pt x="31" y="317"/>
                      </a:lnTo>
                      <a:lnTo>
                        <a:pt x="30" y="315"/>
                      </a:lnTo>
                      <a:lnTo>
                        <a:pt x="28" y="315"/>
                      </a:lnTo>
                      <a:lnTo>
                        <a:pt x="28" y="317"/>
                      </a:lnTo>
                      <a:lnTo>
                        <a:pt x="27" y="317"/>
                      </a:lnTo>
                      <a:lnTo>
                        <a:pt x="27" y="320"/>
                      </a:lnTo>
                      <a:lnTo>
                        <a:pt x="28" y="320"/>
                      </a:lnTo>
                      <a:lnTo>
                        <a:pt x="30" y="321"/>
                      </a:lnTo>
                      <a:lnTo>
                        <a:pt x="31" y="324"/>
                      </a:lnTo>
                      <a:lnTo>
                        <a:pt x="31" y="326"/>
                      </a:lnTo>
                      <a:lnTo>
                        <a:pt x="28" y="329"/>
                      </a:lnTo>
                      <a:lnTo>
                        <a:pt x="28" y="332"/>
                      </a:lnTo>
                      <a:lnTo>
                        <a:pt x="25" y="336"/>
                      </a:lnTo>
                      <a:lnTo>
                        <a:pt x="24" y="337"/>
                      </a:lnTo>
                      <a:lnTo>
                        <a:pt x="24" y="336"/>
                      </a:lnTo>
                      <a:lnTo>
                        <a:pt x="22" y="334"/>
                      </a:lnTo>
                      <a:lnTo>
                        <a:pt x="21" y="334"/>
                      </a:lnTo>
                      <a:lnTo>
                        <a:pt x="16" y="336"/>
                      </a:lnTo>
                      <a:lnTo>
                        <a:pt x="16" y="337"/>
                      </a:lnTo>
                      <a:lnTo>
                        <a:pt x="15" y="339"/>
                      </a:lnTo>
                      <a:lnTo>
                        <a:pt x="13" y="340"/>
                      </a:lnTo>
                      <a:lnTo>
                        <a:pt x="12" y="340"/>
                      </a:lnTo>
                      <a:lnTo>
                        <a:pt x="7" y="343"/>
                      </a:lnTo>
                      <a:lnTo>
                        <a:pt x="4" y="343"/>
                      </a:lnTo>
                      <a:lnTo>
                        <a:pt x="3" y="343"/>
                      </a:lnTo>
                      <a:lnTo>
                        <a:pt x="3" y="345"/>
                      </a:lnTo>
                      <a:lnTo>
                        <a:pt x="2" y="345"/>
                      </a:lnTo>
                      <a:lnTo>
                        <a:pt x="2" y="346"/>
                      </a:lnTo>
                      <a:lnTo>
                        <a:pt x="2" y="348"/>
                      </a:lnTo>
                      <a:lnTo>
                        <a:pt x="2" y="349"/>
                      </a:lnTo>
                      <a:lnTo>
                        <a:pt x="2" y="348"/>
                      </a:lnTo>
                      <a:lnTo>
                        <a:pt x="2" y="349"/>
                      </a:lnTo>
                      <a:lnTo>
                        <a:pt x="0" y="351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ZA" sz="1350" dirty="0"/>
                </a:p>
              </p:txBody>
            </p:sp>
            <p:sp>
              <p:nvSpPr>
                <p:cNvPr id="63" name="Freeform 33"/>
                <p:cNvSpPr>
                  <a:spLocks/>
                </p:cNvSpPr>
                <p:nvPr/>
              </p:nvSpPr>
              <p:spPr bwMode="auto">
                <a:xfrm>
                  <a:off x="1127" y="1303"/>
                  <a:ext cx="1956" cy="1871"/>
                </a:xfrm>
                <a:custGeom>
                  <a:avLst/>
                  <a:gdLst>
                    <a:gd name="T0" fmla="*/ 3443 w 776"/>
                    <a:gd name="T1" fmla="*/ 9461 h 742"/>
                    <a:gd name="T2" fmla="*/ 3589 w 776"/>
                    <a:gd name="T3" fmla="*/ 9958 h 742"/>
                    <a:gd name="T4" fmla="*/ 3539 w 776"/>
                    <a:gd name="T5" fmla="*/ 10326 h 742"/>
                    <a:gd name="T6" fmla="*/ 4053 w 776"/>
                    <a:gd name="T7" fmla="*/ 10535 h 742"/>
                    <a:gd name="T8" fmla="*/ 4182 w 776"/>
                    <a:gd name="T9" fmla="*/ 10873 h 742"/>
                    <a:gd name="T10" fmla="*/ 4358 w 776"/>
                    <a:gd name="T11" fmla="*/ 11178 h 742"/>
                    <a:gd name="T12" fmla="*/ 4792 w 776"/>
                    <a:gd name="T13" fmla="*/ 11032 h 742"/>
                    <a:gd name="T14" fmla="*/ 5097 w 776"/>
                    <a:gd name="T15" fmla="*/ 11012 h 742"/>
                    <a:gd name="T16" fmla="*/ 5331 w 776"/>
                    <a:gd name="T17" fmla="*/ 11750 h 742"/>
                    <a:gd name="T18" fmla="*/ 5971 w 776"/>
                    <a:gd name="T19" fmla="*/ 11768 h 742"/>
                    <a:gd name="T20" fmla="*/ 6518 w 776"/>
                    <a:gd name="T21" fmla="*/ 11178 h 742"/>
                    <a:gd name="T22" fmla="*/ 7045 w 776"/>
                    <a:gd name="T23" fmla="*/ 10823 h 742"/>
                    <a:gd name="T24" fmla="*/ 7383 w 776"/>
                    <a:gd name="T25" fmla="*/ 10772 h 742"/>
                    <a:gd name="T26" fmla="*/ 7700 w 776"/>
                    <a:gd name="T27" fmla="*/ 10505 h 742"/>
                    <a:gd name="T28" fmla="*/ 7847 w 776"/>
                    <a:gd name="T29" fmla="*/ 10200 h 742"/>
                    <a:gd name="T30" fmla="*/ 8424 w 776"/>
                    <a:gd name="T31" fmla="*/ 10104 h 742"/>
                    <a:gd name="T32" fmla="*/ 9016 w 776"/>
                    <a:gd name="T33" fmla="*/ 10359 h 742"/>
                    <a:gd name="T34" fmla="*/ 9467 w 776"/>
                    <a:gd name="T35" fmla="*/ 10084 h 742"/>
                    <a:gd name="T36" fmla="*/ 10090 w 776"/>
                    <a:gd name="T37" fmla="*/ 10104 h 742"/>
                    <a:gd name="T38" fmla="*/ 10345 w 776"/>
                    <a:gd name="T39" fmla="*/ 10084 h 742"/>
                    <a:gd name="T40" fmla="*/ 11996 w 776"/>
                    <a:gd name="T41" fmla="*/ 9347 h 742"/>
                    <a:gd name="T42" fmla="*/ 12205 w 776"/>
                    <a:gd name="T43" fmla="*/ 8420 h 742"/>
                    <a:gd name="T44" fmla="*/ 11418 w 776"/>
                    <a:gd name="T45" fmla="*/ 5595 h 742"/>
                    <a:gd name="T46" fmla="*/ 11260 w 776"/>
                    <a:gd name="T47" fmla="*/ 4171 h 742"/>
                    <a:gd name="T48" fmla="*/ 10889 w 776"/>
                    <a:gd name="T49" fmla="*/ 4266 h 742"/>
                    <a:gd name="T50" fmla="*/ 10186 w 776"/>
                    <a:gd name="T51" fmla="*/ 3974 h 742"/>
                    <a:gd name="T52" fmla="*/ 9112 w 776"/>
                    <a:gd name="T53" fmla="*/ 3235 h 742"/>
                    <a:gd name="T54" fmla="*/ 8235 w 776"/>
                    <a:gd name="T55" fmla="*/ 2068 h 742"/>
                    <a:gd name="T56" fmla="*/ 7847 w 776"/>
                    <a:gd name="T57" fmla="*/ 2486 h 742"/>
                    <a:gd name="T58" fmla="*/ 7332 w 776"/>
                    <a:gd name="T59" fmla="*/ 2741 h 742"/>
                    <a:gd name="T60" fmla="*/ 6677 w 776"/>
                    <a:gd name="T61" fmla="*/ 2983 h 742"/>
                    <a:gd name="T62" fmla="*/ 5928 w 776"/>
                    <a:gd name="T63" fmla="*/ 3033 h 742"/>
                    <a:gd name="T64" fmla="*/ 5971 w 776"/>
                    <a:gd name="T65" fmla="*/ 1939 h 742"/>
                    <a:gd name="T66" fmla="*/ 5878 w 776"/>
                    <a:gd name="T67" fmla="*/ 1455 h 742"/>
                    <a:gd name="T68" fmla="*/ 5762 w 776"/>
                    <a:gd name="T69" fmla="*/ 978 h 742"/>
                    <a:gd name="T70" fmla="*/ 5528 w 776"/>
                    <a:gd name="T71" fmla="*/ 673 h 742"/>
                    <a:gd name="T72" fmla="*/ 5298 w 776"/>
                    <a:gd name="T73" fmla="*/ 350 h 742"/>
                    <a:gd name="T74" fmla="*/ 4855 w 776"/>
                    <a:gd name="T75" fmla="*/ 0 h 742"/>
                    <a:gd name="T76" fmla="*/ 4613 w 776"/>
                    <a:gd name="T77" fmla="*/ 5404 h 742"/>
                    <a:gd name="T78" fmla="*/ 4225 w 776"/>
                    <a:gd name="T79" fmla="*/ 5500 h 742"/>
                    <a:gd name="T80" fmla="*/ 4116 w 776"/>
                    <a:gd name="T81" fmla="*/ 5721 h 742"/>
                    <a:gd name="T82" fmla="*/ 3877 w 776"/>
                    <a:gd name="T83" fmla="*/ 5742 h 742"/>
                    <a:gd name="T84" fmla="*/ 3877 w 776"/>
                    <a:gd name="T85" fmla="*/ 6014 h 742"/>
                    <a:gd name="T86" fmla="*/ 3476 w 776"/>
                    <a:gd name="T87" fmla="*/ 5963 h 742"/>
                    <a:gd name="T88" fmla="*/ 2992 w 776"/>
                    <a:gd name="T89" fmla="*/ 5913 h 742"/>
                    <a:gd name="T90" fmla="*/ 2758 w 776"/>
                    <a:gd name="T91" fmla="*/ 5963 h 742"/>
                    <a:gd name="T92" fmla="*/ 2498 w 776"/>
                    <a:gd name="T93" fmla="*/ 5963 h 742"/>
                    <a:gd name="T94" fmla="*/ 2243 w 776"/>
                    <a:gd name="T95" fmla="*/ 5963 h 742"/>
                    <a:gd name="T96" fmla="*/ 1729 w 776"/>
                    <a:gd name="T97" fmla="*/ 5774 h 742"/>
                    <a:gd name="T98" fmla="*/ 1475 w 776"/>
                    <a:gd name="T99" fmla="*/ 5691 h 742"/>
                    <a:gd name="T100" fmla="*/ 1283 w 776"/>
                    <a:gd name="T101" fmla="*/ 5436 h 742"/>
                    <a:gd name="T102" fmla="*/ 1283 w 776"/>
                    <a:gd name="T103" fmla="*/ 5099 h 742"/>
                    <a:gd name="T104" fmla="*/ 1023 w 776"/>
                    <a:gd name="T105" fmla="*/ 5003 h 742"/>
                    <a:gd name="T106" fmla="*/ 882 w 776"/>
                    <a:gd name="T107" fmla="*/ 4743 h 742"/>
                    <a:gd name="T108" fmla="*/ 686 w 776"/>
                    <a:gd name="T109" fmla="*/ 4793 h 742"/>
                    <a:gd name="T110" fmla="*/ 547 w 776"/>
                    <a:gd name="T111" fmla="*/ 5003 h 742"/>
                    <a:gd name="T112" fmla="*/ 451 w 776"/>
                    <a:gd name="T113" fmla="*/ 5081 h 742"/>
                    <a:gd name="T114" fmla="*/ 381 w 776"/>
                    <a:gd name="T115" fmla="*/ 5404 h 742"/>
                    <a:gd name="T116" fmla="*/ 63 w 776"/>
                    <a:gd name="T117" fmla="*/ 5500 h 74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776"/>
                    <a:gd name="T178" fmla="*/ 0 h 742"/>
                    <a:gd name="T179" fmla="*/ 776 w 776"/>
                    <a:gd name="T180" fmla="*/ 742 h 74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776" h="742">
                      <a:moveTo>
                        <a:pt x="214" y="551"/>
                      </a:moveTo>
                      <a:lnTo>
                        <a:pt x="208" y="553"/>
                      </a:lnTo>
                      <a:lnTo>
                        <a:pt x="208" y="554"/>
                      </a:lnTo>
                      <a:lnTo>
                        <a:pt x="212" y="557"/>
                      </a:lnTo>
                      <a:lnTo>
                        <a:pt x="217" y="559"/>
                      </a:lnTo>
                      <a:lnTo>
                        <a:pt x="211" y="562"/>
                      </a:lnTo>
                      <a:lnTo>
                        <a:pt x="211" y="568"/>
                      </a:lnTo>
                      <a:lnTo>
                        <a:pt x="214" y="575"/>
                      </a:lnTo>
                      <a:lnTo>
                        <a:pt x="214" y="589"/>
                      </a:lnTo>
                      <a:lnTo>
                        <a:pt x="215" y="590"/>
                      </a:lnTo>
                      <a:lnTo>
                        <a:pt x="220" y="593"/>
                      </a:lnTo>
                      <a:lnTo>
                        <a:pt x="217" y="596"/>
                      </a:lnTo>
                      <a:lnTo>
                        <a:pt x="221" y="599"/>
                      </a:lnTo>
                      <a:lnTo>
                        <a:pt x="221" y="603"/>
                      </a:lnTo>
                      <a:lnTo>
                        <a:pt x="220" y="609"/>
                      </a:lnTo>
                      <a:lnTo>
                        <a:pt x="224" y="612"/>
                      </a:lnTo>
                      <a:lnTo>
                        <a:pt x="223" y="615"/>
                      </a:lnTo>
                      <a:lnTo>
                        <a:pt x="226" y="617"/>
                      </a:lnTo>
                      <a:lnTo>
                        <a:pt x="226" y="618"/>
                      </a:lnTo>
                      <a:lnTo>
                        <a:pt x="224" y="621"/>
                      </a:lnTo>
                      <a:lnTo>
                        <a:pt x="226" y="624"/>
                      </a:lnTo>
                      <a:lnTo>
                        <a:pt x="223" y="626"/>
                      </a:lnTo>
                      <a:lnTo>
                        <a:pt x="226" y="633"/>
                      </a:lnTo>
                      <a:lnTo>
                        <a:pt x="224" y="635"/>
                      </a:lnTo>
                      <a:lnTo>
                        <a:pt x="226" y="636"/>
                      </a:lnTo>
                      <a:lnTo>
                        <a:pt x="226" y="638"/>
                      </a:lnTo>
                      <a:lnTo>
                        <a:pt x="223" y="638"/>
                      </a:lnTo>
                      <a:lnTo>
                        <a:pt x="223" y="639"/>
                      </a:lnTo>
                      <a:lnTo>
                        <a:pt x="221" y="639"/>
                      </a:lnTo>
                      <a:lnTo>
                        <a:pt x="221" y="644"/>
                      </a:lnTo>
                      <a:lnTo>
                        <a:pt x="230" y="646"/>
                      </a:lnTo>
                      <a:lnTo>
                        <a:pt x="230" y="645"/>
                      </a:lnTo>
                      <a:lnTo>
                        <a:pt x="235" y="646"/>
                      </a:lnTo>
                      <a:lnTo>
                        <a:pt x="236" y="649"/>
                      </a:lnTo>
                      <a:lnTo>
                        <a:pt x="241" y="644"/>
                      </a:lnTo>
                      <a:lnTo>
                        <a:pt x="244" y="642"/>
                      </a:lnTo>
                      <a:lnTo>
                        <a:pt x="241" y="651"/>
                      </a:lnTo>
                      <a:lnTo>
                        <a:pt x="245" y="652"/>
                      </a:lnTo>
                      <a:lnTo>
                        <a:pt x="250" y="658"/>
                      </a:lnTo>
                      <a:lnTo>
                        <a:pt x="253" y="657"/>
                      </a:lnTo>
                      <a:lnTo>
                        <a:pt x="259" y="661"/>
                      </a:lnTo>
                      <a:lnTo>
                        <a:pt x="260" y="664"/>
                      </a:lnTo>
                      <a:lnTo>
                        <a:pt x="261" y="663"/>
                      </a:lnTo>
                      <a:lnTo>
                        <a:pt x="261" y="664"/>
                      </a:lnTo>
                      <a:lnTo>
                        <a:pt x="259" y="669"/>
                      </a:lnTo>
                      <a:lnTo>
                        <a:pt x="261" y="670"/>
                      </a:lnTo>
                      <a:lnTo>
                        <a:pt x="260" y="672"/>
                      </a:lnTo>
                      <a:lnTo>
                        <a:pt x="261" y="673"/>
                      </a:lnTo>
                      <a:lnTo>
                        <a:pt x="260" y="676"/>
                      </a:lnTo>
                      <a:lnTo>
                        <a:pt x="261" y="678"/>
                      </a:lnTo>
                      <a:lnTo>
                        <a:pt x="260" y="678"/>
                      </a:lnTo>
                      <a:lnTo>
                        <a:pt x="254" y="682"/>
                      </a:lnTo>
                      <a:lnTo>
                        <a:pt x="254" y="685"/>
                      </a:lnTo>
                      <a:lnTo>
                        <a:pt x="260" y="696"/>
                      </a:lnTo>
                      <a:lnTo>
                        <a:pt x="263" y="698"/>
                      </a:lnTo>
                      <a:lnTo>
                        <a:pt x="259" y="703"/>
                      </a:lnTo>
                      <a:lnTo>
                        <a:pt x="261" y="713"/>
                      </a:lnTo>
                      <a:lnTo>
                        <a:pt x="263" y="716"/>
                      </a:lnTo>
                      <a:lnTo>
                        <a:pt x="269" y="713"/>
                      </a:lnTo>
                      <a:lnTo>
                        <a:pt x="272" y="697"/>
                      </a:lnTo>
                      <a:lnTo>
                        <a:pt x="273" y="696"/>
                      </a:lnTo>
                      <a:lnTo>
                        <a:pt x="276" y="697"/>
                      </a:lnTo>
                      <a:lnTo>
                        <a:pt x="281" y="694"/>
                      </a:lnTo>
                      <a:lnTo>
                        <a:pt x="279" y="694"/>
                      </a:lnTo>
                      <a:lnTo>
                        <a:pt x="281" y="691"/>
                      </a:lnTo>
                      <a:lnTo>
                        <a:pt x="282" y="693"/>
                      </a:lnTo>
                      <a:lnTo>
                        <a:pt x="285" y="691"/>
                      </a:lnTo>
                      <a:lnTo>
                        <a:pt x="288" y="688"/>
                      </a:lnTo>
                      <a:lnTo>
                        <a:pt x="294" y="690"/>
                      </a:lnTo>
                      <a:lnTo>
                        <a:pt x="299" y="688"/>
                      </a:lnTo>
                      <a:lnTo>
                        <a:pt x="306" y="682"/>
                      </a:lnTo>
                      <a:lnTo>
                        <a:pt x="308" y="679"/>
                      </a:lnTo>
                      <a:lnTo>
                        <a:pt x="311" y="678"/>
                      </a:lnTo>
                      <a:lnTo>
                        <a:pt x="313" y="675"/>
                      </a:lnTo>
                      <a:lnTo>
                        <a:pt x="316" y="672"/>
                      </a:lnTo>
                      <a:lnTo>
                        <a:pt x="319" y="672"/>
                      </a:lnTo>
                      <a:lnTo>
                        <a:pt x="324" y="679"/>
                      </a:lnTo>
                      <a:lnTo>
                        <a:pt x="325" y="684"/>
                      </a:lnTo>
                      <a:lnTo>
                        <a:pt x="321" y="684"/>
                      </a:lnTo>
                      <a:lnTo>
                        <a:pt x="318" y="687"/>
                      </a:lnTo>
                      <a:lnTo>
                        <a:pt x="318" y="690"/>
                      </a:lnTo>
                      <a:lnTo>
                        <a:pt x="313" y="694"/>
                      </a:lnTo>
                      <a:lnTo>
                        <a:pt x="311" y="691"/>
                      </a:lnTo>
                      <a:lnTo>
                        <a:pt x="311" y="701"/>
                      </a:lnTo>
                      <a:lnTo>
                        <a:pt x="313" y="706"/>
                      </a:lnTo>
                      <a:lnTo>
                        <a:pt x="315" y="713"/>
                      </a:lnTo>
                      <a:lnTo>
                        <a:pt x="319" y="718"/>
                      </a:lnTo>
                      <a:lnTo>
                        <a:pt x="321" y="725"/>
                      </a:lnTo>
                      <a:lnTo>
                        <a:pt x="330" y="728"/>
                      </a:lnTo>
                      <a:lnTo>
                        <a:pt x="333" y="733"/>
                      </a:lnTo>
                      <a:lnTo>
                        <a:pt x="334" y="737"/>
                      </a:lnTo>
                      <a:lnTo>
                        <a:pt x="342" y="740"/>
                      </a:lnTo>
                      <a:lnTo>
                        <a:pt x="346" y="740"/>
                      </a:lnTo>
                      <a:lnTo>
                        <a:pt x="351" y="736"/>
                      </a:lnTo>
                      <a:lnTo>
                        <a:pt x="354" y="740"/>
                      </a:lnTo>
                      <a:lnTo>
                        <a:pt x="355" y="742"/>
                      </a:lnTo>
                      <a:lnTo>
                        <a:pt x="360" y="740"/>
                      </a:lnTo>
                      <a:lnTo>
                        <a:pt x="365" y="740"/>
                      </a:lnTo>
                      <a:lnTo>
                        <a:pt x="367" y="739"/>
                      </a:lnTo>
                      <a:lnTo>
                        <a:pt x="373" y="734"/>
                      </a:lnTo>
                      <a:lnTo>
                        <a:pt x="374" y="727"/>
                      </a:lnTo>
                      <a:lnTo>
                        <a:pt x="370" y="721"/>
                      </a:lnTo>
                      <a:lnTo>
                        <a:pt x="374" y="716"/>
                      </a:lnTo>
                      <a:lnTo>
                        <a:pt x="379" y="715"/>
                      </a:lnTo>
                      <a:lnTo>
                        <a:pt x="385" y="713"/>
                      </a:lnTo>
                      <a:lnTo>
                        <a:pt x="392" y="715"/>
                      </a:lnTo>
                      <a:lnTo>
                        <a:pt x="398" y="713"/>
                      </a:lnTo>
                      <a:lnTo>
                        <a:pt x="401" y="712"/>
                      </a:lnTo>
                      <a:lnTo>
                        <a:pt x="401" y="706"/>
                      </a:lnTo>
                      <a:lnTo>
                        <a:pt x="407" y="697"/>
                      </a:lnTo>
                      <a:lnTo>
                        <a:pt x="412" y="696"/>
                      </a:lnTo>
                      <a:lnTo>
                        <a:pt x="413" y="694"/>
                      </a:lnTo>
                      <a:lnTo>
                        <a:pt x="415" y="690"/>
                      </a:lnTo>
                      <a:lnTo>
                        <a:pt x="419" y="690"/>
                      </a:lnTo>
                      <a:lnTo>
                        <a:pt x="423" y="688"/>
                      </a:lnTo>
                      <a:lnTo>
                        <a:pt x="428" y="687"/>
                      </a:lnTo>
                      <a:lnTo>
                        <a:pt x="431" y="687"/>
                      </a:lnTo>
                      <a:lnTo>
                        <a:pt x="435" y="684"/>
                      </a:lnTo>
                      <a:lnTo>
                        <a:pt x="434" y="676"/>
                      </a:lnTo>
                      <a:lnTo>
                        <a:pt x="440" y="675"/>
                      </a:lnTo>
                      <a:lnTo>
                        <a:pt x="443" y="675"/>
                      </a:lnTo>
                      <a:lnTo>
                        <a:pt x="446" y="678"/>
                      </a:lnTo>
                      <a:lnTo>
                        <a:pt x="447" y="678"/>
                      </a:lnTo>
                      <a:lnTo>
                        <a:pt x="450" y="675"/>
                      </a:lnTo>
                      <a:lnTo>
                        <a:pt x="453" y="676"/>
                      </a:lnTo>
                      <a:lnTo>
                        <a:pt x="453" y="678"/>
                      </a:lnTo>
                      <a:lnTo>
                        <a:pt x="461" y="681"/>
                      </a:lnTo>
                      <a:lnTo>
                        <a:pt x="465" y="679"/>
                      </a:lnTo>
                      <a:lnTo>
                        <a:pt x="465" y="673"/>
                      </a:lnTo>
                      <a:lnTo>
                        <a:pt x="461" y="672"/>
                      </a:lnTo>
                      <a:lnTo>
                        <a:pt x="462" y="670"/>
                      </a:lnTo>
                      <a:lnTo>
                        <a:pt x="468" y="672"/>
                      </a:lnTo>
                      <a:lnTo>
                        <a:pt x="469" y="675"/>
                      </a:lnTo>
                      <a:lnTo>
                        <a:pt x="472" y="673"/>
                      </a:lnTo>
                      <a:lnTo>
                        <a:pt x="475" y="664"/>
                      </a:lnTo>
                      <a:lnTo>
                        <a:pt x="478" y="663"/>
                      </a:lnTo>
                      <a:lnTo>
                        <a:pt x="481" y="669"/>
                      </a:lnTo>
                      <a:lnTo>
                        <a:pt x="484" y="661"/>
                      </a:lnTo>
                      <a:lnTo>
                        <a:pt x="480" y="657"/>
                      </a:lnTo>
                      <a:lnTo>
                        <a:pt x="481" y="655"/>
                      </a:lnTo>
                      <a:lnTo>
                        <a:pt x="480" y="649"/>
                      </a:lnTo>
                      <a:lnTo>
                        <a:pt x="481" y="648"/>
                      </a:lnTo>
                      <a:lnTo>
                        <a:pt x="481" y="645"/>
                      </a:lnTo>
                      <a:lnTo>
                        <a:pt x="480" y="642"/>
                      </a:lnTo>
                      <a:lnTo>
                        <a:pt x="483" y="642"/>
                      </a:lnTo>
                      <a:lnTo>
                        <a:pt x="484" y="645"/>
                      </a:lnTo>
                      <a:lnTo>
                        <a:pt x="487" y="645"/>
                      </a:lnTo>
                      <a:lnTo>
                        <a:pt x="489" y="638"/>
                      </a:lnTo>
                      <a:lnTo>
                        <a:pt x="487" y="638"/>
                      </a:lnTo>
                      <a:lnTo>
                        <a:pt x="490" y="636"/>
                      </a:lnTo>
                      <a:lnTo>
                        <a:pt x="492" y="632"/>
                      </a:lnTo>
                      <a:lnTo>
                        <a:pt x="495" y="626"/>
                      </a:lnTo>
                      <a:lnTo>
                        <a:pt x="496" y="624"/>
                      </a:lnTo>
                      <a:lnTo>
                        <a:pt x="496" y="618"/>
                      </a:lnTo>
                      <a:lnTo>
                        <a:pt x="499" y="617"/>
                      </a:lnTo>
                      <a:lnTo>
                        <a:pt x="517" y="626"/>
                      </a:lnTo>
                      <a:lnTo>
                        <a:pt x="521" y="626"/>
                      </a:lnTo>
                      <a:lnTo>
                        <a:pt x="521" y="629"/>
                      </a:lnTo>
                      <a:lnTo>
                        <a:pt x="524" y="630"/>
                      </a:lnTo>
                      <a:lnTo>
                        <a:pt x="526" y="630"/>
                      </a:lnTo>
                      <a:lnTo>
                        <a:pt x="523" y="638"/>
                      </a:lnTo>
                      <a:lnTo>
                        <a:pt x="526" y="639"/>
                      </a:lnTo>
                      <a:lnTo>
                        <a:pt x="536" y="638"/>
                      </a:lnTo>
                      <a:lnTo>
                        <a:pt x="539" y="642"/>
                      </a:lnTo>
                      <a:lnTo>
                        <a:pt x="545" y="639"/>
                      </a:lnTo>
                      <a:lnTo>
                        <a:pt x="547" y="642"/>
                      </a:lnTo>
                      <a:lnTo>
                        <a:pt x="550" y="644"/>
                      </a:lnTo>
                      <a:lnTo>
                        <a:pt x="557" y="644"/>
                      </a:lnTo>
                      <a:lnTo>
                        <a:pt x="563" y="645"/>
                      </a:lnTo>
                      <a:lnTo>
                        <a:pt x="563" y="646"/>
                      </a:lnTo>
                      <a:lnTo>
                        <a:pt x="563" y="649"/>
                      </a:lnTo>
                      <a:lnTo>
                        <a:pt x="566" y="652"/>
                      </a:lnTo>
                      <a:lnTo>
                        <a:pt x="568" y="651"/>
                      </a:lnTo>
                      <a:lnTo>
                        <a:pt x="571" y="649"/>
                      </a:lnTo>
                      <a:lnTo>
                        <a:pt x="578" y="644"/>
                      </a:lnTo>
                      <a:lnTo>
                        <a:pt x="578" y="641"/>
                      </a:lnTo>
                      <a:lnTo>
                        <a:pt x="579" y="639"/>
                      </a:lnTo>
                      <a:lnTo>
                        <a:pt x="581" y="635"/>
                      </a:lnTo>
                      <a:lnTo>
                        <a:pt x="585" y="630"/>
                      </a:lnTo>
                      <a:lnTo>
                        <a:pt x="591" y="629"/>
                      </a:lnTo>
                      <a:lnTo>
                        <a:pt x="593" y="624"/>
                      </a:lnTo>
                      <a:lnTo>
                        <a:pt x="596" y="626"/>
                      </a:lnTo>
                      <a:lnTo>
                        <a:pt x="602" y="627"/>
                      </a:lnTo>
                      <a:lnTo>
                        <a:pt x="608" y="626"/>
                      </a:lnTo>
                      <a:lnTo>
                        <a:pt x="609" y="624"/>
                      </a:lnTo>
                      <a:lnTo>
                        <a:pt x="611" y="623"/>
                      </a:lnTo>
                      <a:lnTo>
                        <a:pt x="618" y="623"/>
                      </a:lnTo>
                      <a:lnTo>
                        <a:pt x="621" y="624"/>
                      </a:lnTo>
                      <a:lnTo>
                        <a:pt x="623" y="627"/>
                      </a:lnTo>
                      <a:lnTo>
                        <a:pt x="630" y="630"/>
                      </a:lnTo>
                      <a:lnTo>
                        <a:pt x="627" y="633"/>
                      </a:lnTo>
                      <a:lnTo>
                        <a:pt x="628" y="635"/>
                      </a:lnTo>
                      <a:lnTo>
                        <a:pt x="631" y="639"/>
                      </a:lnTo>
                      <a:lnTo>
                        <a:pt x="633" y="639"/>
                      </a:lnTo>
                      <a:lnTo>
                        <a:pt x="636" y="639"/>
                      </a:lnTo>
                      <a:lnTo>
                        <a:pt x="636" y="636"/>
                      </a:lnTo>
                      <a:lnTo>
                        <a:pt x="639" y="635"/>
                      </a:lnTo>
                      <a:lnTo>
                        <a:pt x="640" y="629"/>
                      </a:lnTo>
                      <a:lnTo>
                        <a:pt x="645" y="629"/>
                      </a:lnTo>
                      <a:lnTo>
                        <a:pt x="646" y="629"/>
                      </a:lnTo>
                      <a:lnTo>
                        <a:pt x="649" y="636"/>
                      </a:lnTo>
                      <a:lnTo>
                        <a:pt x="652" y="636"/>
                      </a:lnTo>
                      <a:lnTo>
                        <a:pt x="658" y="639"/>
                      </a:lnTo>
                      <a:lnTo>
                        <a:pt x="661" y="639"/>
                      </a:lnTo>
                      <a:lnTo>
                        <a:pt x="655" y="635"/>
                      </a:lnTo>
                      <a:lnTo>
                        <a:pt x="686" y="629"/>
                      </a:lnTo>
                      <a:lnTo>
                        <a:pt x="695" y="602"/>
                      </a:lnTo>
                      <a:lnTo>
                        <a:pt x="718" y="599"/>
                      </a:lnTo>
                      <a:lnTo>
                        <a:pt x="718" y="594"/>
                      </a:lnTo>
                      <a:lnTo>
                        <a:pt x="749" y="583"/>
                      </a:lnTo>
                      <a:lnTo>
                        <a:pt x="761" y="586"/>
                      </a:lnTo>
                      <a:lnTo>
                        <a:pt x="770" y="574"/>
                      </a:lnTo>
                      <a:lnTo>
                        <a:pt x="767" y="571"/>
                      </a:lnTo>
                      <a:lnTo>
                        <a:pt x="771" y="569"/>
                      </a:lnTo>
                      <a:lnTo>
                        <a:pt x="774" y="557"/>
                      </a:lnTo>
                      <a:lnTo>
                        <a:pt x="771" y="551"/>
                      </a:lnTo>
                      <a:lnTo>
                        <a:pt x="776" y="545"/>
                      </a:lnTo>
                      <a:lnTo>
                        <a:pt x="771" y="544"/>
                      </a:lnTo>
                      <a:lnTo>
                        <a:pt x="770" y="531"/>
                      </a:lnTo>
                      <a:lnTo>
                        <a:pt x="762" y="525"/>
                      </a:lnTo>
                      <a:lnTo>
                        <a:pt x="756" y="525"/>
                      </a:lnTo>
                      <a:lnTo>
                        <a:pt x="734" y="505"/>
                      </a:lnTo>
                      <a:lnTo>
                        <a:pt x="729" y="501"/>
                      </a:lnTo>
                      <a:lnTo>
                        <a:pt x="712" y="473"/>
                      </a:lnTo>
                      <a:lnTo>
                        <a:pt x="703" y="471"/>
                      </a:lnTo>
                      <a:lnTo>
                        <a:pt x="701" y="465"/>
                      </a:lnTo>
                      <a:lnTo>
                        <a:pt x="682" y="456"/>
                      </a:lnTo>
                      <a:lnTo>
                        <a:pt x="675" y="446"/>
                      </a:lnTo>
                      <a:lnTo>
                        <a:pt x="718" y="352"/>
                      </a:lnTo>
                      <a:lnTo>
                        <a:pt x="713" y="349"/>
                      </a:lnTo>
                      <a:lnTo>
                        <a:pt x="722" y="323"/>
                      </a:lnTo>
                      <a:lnTo>
                        <a:pt x="716" y="320"/>
                      </a:lnTo>
                      <a:lnTo>
                        <a:pt x="725" y="318"/>
                      </a:lnTo>
                      <a:lnTo>
                        <a:pt x="734" y="297"/>
                      </a:lnTo>
                      <a:lnTo>
                        <a:pt x="724" y="302"/>
                      </a:lnTo>
                      <a:lnTo>
                        <a:pt x="713" y="285"/>
                      </a:lnTo>
                      <a:lnTo>
                        <a:pt x="732" y="265"/>
                      </a:lnTo>
                      <a:lnTo>
                        <a:pt x="712" y="265"/>
                      </a:lnTo>
                      <a:lnTo>
                        <a:pt x="709" y="257"/>
                      </a:lnTo>
                      <a:lnTo>
                        <a:pt x="703" y="260"/>
                      </a:lnTo>
                      <a:lnTo>
                        <a:pt x="703" y="280"/>
                      </a:lnTo>
                      <a:lnTo>
                        <a:pt x="695" y="284"/>
                      </a:lnTo>
                      <a:lnTo>
                        <a:pt x="697" y="290"/>
                      </a:lnTo>
                      <a:lnTo>
                        <a:pt x="686" y="302"/>
                      </a:lnTo>
                      <a:lnTo>
                        <a:pt x="679" y="293"/>
                      </a:lnTo>
                      <a:lnTo>
                        <a:pt x="682" y="288"/>
                      </a:lnTo>
                      <a:lnTo>
                        <a:pt x="673" y="284"/>
                      </a:lnTo>
                      <a:lnTo>
                        <a:pt x="682" y="275"/>
                      </a:lnTo>
                      <a:lnTo>
                        <a:pt x="677" y="269"/>
                      </a:lnTo>
                      <a:lnTo>
                        <a:pt x="680" y="266"/>
                      </a:lnTo>
                      <a:lnTo>
                        <a:pt x="672" y="262"/>
                      </a:lnTo>
                      <a:lnTo>
                        <a:pt x="661" y="265"/>
                      </a:lnTo>
                      <a:lnTo>
                        <a:pt x="652" y="257"/>
                      </a:lnTo>
                      <a:lnTo>
                        <a:pt x="654" y="235"/>
                      </a:lnTo>
                      <a:lnTo>
                        <a:pt x="645" y="230"/>
                      </a:lnTo>
                      <a:lnTo>
                        <a:pt x="643" y="235"/>
                      </a:lnTo>
                      <a:lnTo>
                        <a:pt x="648" y="236"/>
                      </a:lnTo>
                      <a:lnTo>
                        <a:pt x="646" y="241"/>
                      </a:lnTo>
                      <a:lnTo>
                        <a:pt x="637" y="238"/>
                      </a:lnTo>
                      <a:lnTo>
                        <a:pt x="636" y="248"/>
                      </a:lnTo>
                      <a:lnTo>
                        <a:pt x="630" y="245"/>
                      </a:lnTo>
                      <a:lnTo>
                        <a:pt x="625" y="250"/>
                      </a:lnTo>
                      <a:lnTo>
                        <a:pt x="611" y="244"/>
                      </a:lnTo>
                      <a:lnTo>
                        <a:pt x="600" y="244"/>
                      </a:lnTo>
                      <a:lnTo>
                        <a:pt x="600" y="238"/>
                      </a:lnTo>
                      <a:lnTo>
                        <a:pt x="578" y="232"/>
                      </a:lnTo>
                      <a:lnTo>
                        <a:pt x="569" y="219"/>
                      </a:lnTo>
                      <a:lnTo>
                        <a:pt x="563" y="220"/>
                      </a:lnTo>
                      <a:lnTo>
                        <a:pt x="562" y="204"/>
                      </a:lnTo>
                      <a:lnTo>
                        <a:pt x="569" y="202"/>
                      </a:lnTo>
                      <a:lnTo>
                        <a:pt x="559" y="168"/>
                      </a:lnTo>
                      <a:lnTo>
                        <a:pt x="545" y="162"/>
                      </a:lnTo>
                      <a:lnTo>
                        <a:pt x="535" y="164"/>
                      </a:lnTo>
                      <a:lnTo>
                        <a:pt x="533" y="125"/>
                      </a:lnTo>
                      <a:lnTo>
                        <a:pt x="527" y="122"/>
                      </a:lnTo>
                      <a:lnTo>
                        <a:pt x="526" y="124"/>
                      </a:lnTo>
                      <a:lnTo>
                        <a:pt x="524" y="124"/>
                      </a:lnTo>
                      <a:lnTo>
                        <a:pt x="521" y="131"/>
                      </a:lnTo>
                      <a:lnTo>
                        <a:pt x="519" y="131"/>
                      </a:lnTo>
                      <a:lnTo>
                        <a:pt x="514" y="129"/>
                      </a:lnTo>
                      <a:lnTo>
                        <a:pt x="513" y="131"/>
                      </a:lnTo>
                      <a:lnTo>
                        <a:pt x="510" y="131"/>
                      </a:lnTo>
                      <a:lnTo>
                        <a:pt x="508" y="135"/>
                      </a:lnTo>
                      <a:lnTo>
                        <a:pt x="505" y="137"/>
                      </a:lnTo>
                      <a:lnTo>
                        <a:pt x="507" y="140"/>
                      </a:lnTo>
                      <a:lnTo>
                        <a:pt x="505" y="141"/>
                      </a:lnTo>
                      <a:lnTo>
                        <a:pt x="502" y="162"/>
                      </a:lnTo>
                      <a:lnTo>
                        <a:pt x="499" y="158"/>
                      </a:lnTo>
                      <a:lnTo>
                        <a:pt x="495" y="158"/>
                      </a:lnTo>
                      <a:lnTo>
                        <a:pt x="490" y="155"/>
                      </a:lnTo>
                      <a:lnTo>
                        <a:pt x="487" y="156"/>
                      </a:lnTo>
                      <a:lnTo>
                        <a:pt x="480" y="164"/>
                      </a:lnTo>
                      <a:lnTo>
                        <a:pt x="480" y="167"/>
                      </a:lnTo>
                      <a:lnTo>
                        <a:pt x="477" y="168"/>
                      </a:lnTo>
                      <a:lnTo>
                        <a:pt x="475" y="170"/>
                      </a:lnTo>
                      <a:lnTo>
                        <a:pt x="474" y="168"/>
                      </a:lnTo>
                      <a:lnTo>
                        <a:pt x="469" y="171"/>
                      </a:lnTo>
                      <a:lnTo>
                        <a:pt x="468" y="171"/>
                      </a:lnTo>
                      <a:lnTo>
                        <a:pt x="459" y="171"/>
                      </a:lnTo>
                      <a:lnTo>
                        <a:pt x="458" y="171"/>
                      </a:lnTo>
                      <a:lnTo>
                        <a:pt x="455" y="171"/>
                      </a:lnTo>
                      <a:lnTo>
                        <a:pt x="455" y="183"/>
                      </a:lnTo>
                      <a:lnTo>
                        <a:pt x="453" y="184"/>
                      </a:lnTo>
                      <a:lnTo>
                        <a:pt x="449" y="189"/>
                      </a:lnTo>
                      <a:lnTo>
                        <a:pt x="449" y="187"/>
                      </a:lnTo>
                      <a:lnTo>
                        <a:pt x="443" y="189"/>
                      </a:lnTo>
                      <a:lnTo>
                        <a:pt x="438" y="187"/>
                      </a:lnTo>
                      <a:lnTo>
                        <a:pt x="432" y="189"/>
                      </a:lnTo>
                      <a:lnTo>
                        <a:pt x="425" y="186"/>
                      </a:lnTo>
                      <a:lnTo>
                        <a:pt x="417" y="186"/>
                      </a:lnTo>
                      <a:lnTo>
                        <a:pt x="413" y="187"/>
                      </a:lnTo>
                      <a:lnTo>
                        <a:pt x="407" y="187"/>
                      </a:lnTo>
                      <a:lnTo>
                        <a:pt x="400" y="189"/>
                      </a:lnTo>
                      <a:lnTo>
                        <a:pt x="389" y="187"/>
                      </a:lnTo>
                      <a:lnTo>
                        <a:pt x="386" y="184"/>
                      </a:lnTo>
                      <a:lnTo>
                        <a:pt x="379" y="183"/>
                      </a:lnTo>
                      <a:lnTo>
                        <a:pt x="373" y="184"/>
                      </a:lnTo>
                      <a:lnTo>
                        <a:pt x="371" y="187"/>
                      </a:lnTo>
                      <a:lnTo>
                        <a:pt x="370" y="187"/>
                      </a:lnTo>
                      <a:lnTo>
                        <a:pt x="370" y="189"/>
                      </a:lnTo>
                      <a:lnTo>
                        <a:pt x="365" y="189"/>
                      </a:lnTo>
                      <a:lnTo>
                        <a:pt x="363" y="192"/>
                      </a:lnTo>
                      <a:lnTo>
                        <a:pt x="361" y="187"/>
                      </a:lnTo>
                      <a:lnTo>
                        <a:pt x="358" y="186"/>
                      </a:lnTo>
                      <a:lnTo>
                        <a:pt x="357" y="150"/>
                      </a:lnTo>
                      <a:lnTo>
                        <a:pt x="361" y="146"/>
                      </a:lnTo>
                      <a:lnTo>
                        <a:pt x="368" y="137"/>
                      </a:lnTo>
                      <a:lnTo>
                        <a:pt x="370" y="135"/>
                      </a:lnTo>
                      <a:lnTo>
                        <a:pt x="376" y="122"/>
                      </a:lnTo>
                      <a:lnTo>
                        <a:pt x="373" y="121"/>
                      </a:lnTo>
                      <a:lnTo>
                        <a:pt x="374" y="118"/>
                      </a:lnTo>
                      <a:lnTo>
                        <a:pt x="373" y="110"/>
                      </a:lnTo>
                      <a:lnTo>
                        <a:pt x="374" y="107"/>
                      </a:lnTo>
                      <a:lnTo>
                        <a:pt x="371" y="103"/>
                      </a:lnTo>
                      <a:lnTo>
                        <a:pt x="371" y="100"/>
                      </a:lnTo>
                      <a:lnTo>
                        <a:pt x="370" y="97"/>
                      </a:lnTo>
                      <a:lnTo>
                        <a:pt x="370" y="94"/>
                      </a:lnTo>
                      <a:lnTo>
                        <a:pt x="368" y="94"/>
                      </a:lnTo>
                      <a:lnTo>
                        <a:pt x="367" y="94"/>
                      </a:lnTo>
                      <a:lnTo>
                        <a:pt x="367" y="91"/>
                      </a:lnTo>
                      <a:lnTo>
                        <a:pt x="365" y="89"/>
                      </a:lnTo>
                      <a:lnTo>
                        <a:pt x="364" y="85"/>
                      </a:lnTo>
                      <a:lnTo>
                        <a:pt x="361" y="82"/>
                      </a:lnTo>
                      <a:lnTo>
                        <a:pt x="361" y="77"/>
                      </a:lnTo>
                      <a:lnTo>
                        <a:pt x="358" y="77"/>
                      </a:lnTo>
                      <a:lnTo>
                        <a:pt x="360" y="74"/>
                      </a:lnTo>
                      <a:lnTo>
                        <a:pt x="363" y="73"/>
                      </a:lnTo>
                      <a:lnTo>
                        <a:pt x="357" y="67"/>
                      </a:lnTo>
                      <a:lnTo>
                        <a:pt x="358" y="63"/>
                      </a:lnTo>
                      <a:lnTo>
                        <a:pt x="360" y="61"/>
                      </a:lnTo>
                      <a:lnTo>
                        <a:pt x="357" y="61"/>
                      </a:lnTo>
                      <a:lnTo>
                        <a:pt x="357" y="58"/>
                      </a:lnTo>
                      <a:lnTo>
                        <a:pt x="355" y="58"/>
                      </a:lnTo>
                      <a:lnTo>
                        <a:pt x="354" y="55"/>
                      </a:lnTo>
                      <a:lnTo>
                        <a:pt x="352" y="55"/>
                      </a:lnTo>
                      <a:lnTo>
                        <a:pt x="349" y="51"/>
                      </a:lnTo>
                      <a:lnTo>
                        <a:pt x="348" y="49"/>
                      </a:lnTo>
                      <a:lnTo>
                        <a:pt x="349" y="46"/>
                      </a:lnTo>
                      <a:lnTo>
                        <a:pt x="345" y="45"/>
                      </a:lnTo>
                      <a:lnTo>
                        <a:pt x="345" y="42"/>
                      </a:lnTo>
                      <a:lnTo>
                        <a:pt x="343" y="42"/>
                      </a:lnTo>
                      <a:lnTo>
                        <a:pt x="342" y="39"/>
                      </a:lnTo>
                      <a:lnTo>
                        <a:pt x="343" y="36"/>
                      </a:lnTo>
                      <a:lnTo>
                        <a:pt x="339" y="34"/>
                      </a:lnTo>
                      <a:lnTo>
                        <a:pt x="339" y="31"/>
                      </a:lnTo>
                      <a:lnTo>
                        <a:pt x="337" y="28"/>
                      </a:lnTo>
                      <a:lnTo>
                        <a:pt x="336" y="27"/>
                      </a:lnTo>
                      <a:lnTo>
                        <a:pt x="334" y="24"/>
                      </a:lnTo>
                      <a:lnTo>
                        <a:pt x="333" y="22"/>
                      </a:lnTo>
                      <a:lnTo>
                        <a:pt x="331" y="22"/>
                      </a:lnTo>
                      <a:lnTo>
                        <a:pt x="331" y="20"/>
                      </a:lnTo>
                      <a:lnTo>
                        <a:pt x="325" y="12"/>
                      </a:lnTo>
                      <a:lnTo>
                        <a:pt x="321" y="11"/>
                      </a:lnTo>
                      <a:lnTo>
                        <a:pt x="318" y="11"/>
                      </a:lnTo>
                      <a:lnTo>
                        <a:pt x="316" y="8"/>
                      </a:lnTo>
                      <a:lnTo>
                        <a:pt x="313" y="8"/>
                      </a:lnTo>
                      <a:lnTo>
                        <a:pt x="311" y="5"/>
                      </a:lnTo>
                      <a:lnTo>
                        <a:pt x="306" y="0"/>
                      </a:lnTo>
                      <a:lnTo>
                        <a:pt x="306" y="2"/>
                      </a:lnTo>
                      <a:lnTo>
                        <a:pt x="303" y="0"/>
                      </a:lnTo>
                      <a:lnTo>
                        <a:pt x="303" y="100"/>
                      </a:lnTo>
                      <a:lnTo>
                        <a:pt x="303" y="201"/>
                      </a:lnTo>
                      <a:lnTo>
                        <a:pt x="303" y="330"/>
                      </a:lnTo>
                      <a:lnTo>
                        <a:pt x="300" y="330"/>
                      </a:lnTo>
                      <a:lnTo>
                        <a:pt x="296" y="333"/>
                      </a:lnTo>
                      <a:lnTo>
                        <a:pt x="293" y="333"/>
                      </a:lnTo>
                      <a:lnTo>
                        <a:pt x="291" y="333"/>
                      </a:lnTo>
                      <a:lnTo>
                        <a:pt x="290" y="334"/>
                      </a:lnTo>
                      <a:lnTo>
                        <a:pt x="290" y="336"/>
                      </a:lnTo>
                      <a:lnTo>
                        <a:pt x="288" y="337"/>
                      </a:lnTo>
                      <a:lnTo>
                        <a:pt x="287" y="337"/>
                      </a:lnTo>
                      <a:lnTo>
                        <a:pt x="282" y="336"/>
                      </a:lnTo>
                      <a:lnTo>
                        <a:pt x="281" y="336"/>
                      </a:lnTo>
                      <a:lnTo>
                        <a:pt x="278" y="339"/>
                      </a:lnTo>
                      <a:lnTo>
                        <a:pt x="275" y="339"/>
                      </a:lnTo>
                      <a:lnTo>
                        <a:pt x="272" y="339"/>
                      </a:lnTo>
                      <a:lnTo>
                        <a:pt x="269" y="339"/>
                      </a:lnTo>
                      <a:lnTo>
                        <a:pt x="266" y="340"/>
                      </a:lnTo>
                      <a:lnTo>
                        <a:pt x="264" y="342"/>
                      </a:lnTo>
                      <a:lnTo>
                        <a:pt x="264" y="343"/>
                      </a:lnTo>
                      <a:lnTo>
                        <a:pt x="263" y="345"/>
                      </a:lnTo>
                      <a:lnTo>
                        <a:pt x="261" y="345"/>
                      </a:lnTo>
                      <a:lnTo>
                        <a:pt x="261" y="346"/>
                      </a:lnTo>
                      <a:lnTo>
                        <a:pt x="260" y="348"/>
                      </a:lnTo>
                      <a:lnTo>
                        <a:pt x="260" y="349"/>
                      </a:lnTo>
                      <a:lnTo>
                        <a:pt x="260" y="352"/>
                      </a:lnTo>
                      <a:lnTo>
                        <a:pt x="260" y="354"/>
                      </a:lnTo>
                      <a:lnTo>
                        <a:pt x="259" y="355"/>
                      </a:lnTo>
                      <a:lnTo>
                        <a:pt x="257" y="355"/>
                      </a:lnTo>
                      <a:lnTo>
                        <a:pt x="257" y="357"/>
                      </a:lnTo>
                      <a:lnTo>
                        <a:pt x="256" y="357"/>
                      </a:lnTo>
                      <a:lnTo>
                        <a:pt x="254" y="358"/>
                      </a:lnTo>
                      <a:lnTo>
                        <a:pt x="251" y="358"/>
                      </a:lnTo>
                      <a:lnTo>
                        <a:pt x="250" y="360"/>
                      </a:lnTo>
                      <a:lnTo>
                        <a:pt x="248" y="360"/>
                      </a:lnTo>
                      <a:lnTo>
                        <a:pt x="247" y="360"/>
                      </a:lnTo>
                      <a:lnTo>
                        <a:pt x="248" y="360"/>
                      </a:lnTo>
                      <a:lnTo>
                        <a:pt x="247" y="360"/>
                      </a:lnTo>
                      <a:lnTo>
                        <a:pt x="244" y="358"/>
                      </a:lnTo>
                      <a:lnTo>
                        <a:pt x="242" y="358"/>
                      </a:lnTo>
                      <a:lnTo>
                        <a:pt x="241" y="360"/>
                      </a:lnTo>
                      <a:lnTo>
                        <a:pt x="239" y="364"/>
                      </a:lnTo>
                      <a:lnTo>
                        <a:pt x="239" y="366"/>
                      </a:lnTo>
                      <a:lnTo>
                        <a:pt x="239" y="369"/>
                      </a:lnTo>
                      <a:lnTo>
                        <a:pt x="241" y="370"/>
                      </a:lnTo>
                      <a:lnTo>
                        <a:pt x="242" y="372"/>
                      </a:lnTo>
                      <a:lnTo>
                        <a:pt x="244" y="372"/>
                      </a:lnTo>
                      <a:lnTo>
                        <a:pt x="244" y="373"/>
                      </a:lnTo>
                      <a:lnTo>
                        <a:pt x="242" y="373"/>
                      </a:lnTo>
                      <a:lnTo>
                        <a:pt x="242" y="375"/>
                      </a:lnTo>
                      <a:lnTo>
                        <a:pt x="239" y="375"/>
                      </a:lnTo>
                      <a:lnTo>
                        <a:pt x="236" y="376"/>
                      </a:lnTo>
                      <a:lnTo>
                        <a:pt x="233" y="379"/>
                      </a:lnTo>
                      <a:lnTo>
                        <a:pt x="227" y="381"/>
                      </a:lnTo>
                      <a:lnTo>
                        <a:pt x="226" y="379"/>
                      </a:lnTo>
                      <a:lnTo>
                        <a:pt x="224" y="379"/>
                      </a:lnTo>
                      <a:lnTo>
                        <a:pt x="221" y="378"/>
                      </a:lnTo>
                      <a:lnTo>
                        <a:pt x="218" y="376"/>
                      </a:lnTo>
                      <a:lnTo>
                        <a:pt x="218" y="375"/>
                      </a:lnTo>
                      <a:lnTo>
                        <a:pt x="217" y="372"/>
                      </a:lnTo>
                      <a:lnTo>
                        <a:pt x="215" y="372"/>
                      </a:lnTo>
                      <a:lnTo>
                        <a:pt x="212" y="370"/>
                      </a:lnTo>
                      <a:lnTo>
                        <a:pt x="208" y="369"/>
                      </a:lnTo>
                      <a:lnTo>
                        <a:pt x="199" y="369"/>
                      </a:lnTo>
                      <a:lnTo>
                        <a:pt x="196" y="367"/>
                      </a:lnTo>
                      <a:lnTo>
                        <a:pt x="195" y="367"/>
                      </a:lnTo>
                      <a:lnTo>
                        <a:pt x="192" y="369"/>
                      </a:lnTo>
                      <a:lnTo>
                        <a:pt x="190" y="369"/>
                      </a:lnTo>
                      <a:lnTo>
                        <a:pt x="189" y="369"/>
                      </a:lnTo>
                      <a:lnTo>
                        <a:pt x="187" y="369"/>
                      </a:lnTo>
                      <a:lnTo>
                        <a:pt x="186" y="369"/>
                      </a:lnTo>
                      <a:lnTo>
                        <a:pt x="184" y="369"/>
                      </a:lnTo>
                      <a:lnTo>
                        <a:pt x="184" y="370"/>
                      </a:lnTo>
                      <a:lnTo>
                        <a:pt x="181" y="370"/>
                      </a:lnTo>
                      <a:lnTo>
                        <a:pt x="180" y="370"/>
                      </a:lnTo>
                      <a:lnTo>
                        <a:pt x="178" y="372"/>
                      </a:lnTo>
                      <a:lnTo>
                        <a:pt x="177" y="372"/>
                      </a:lnTo>
                      <a:lnTo>
                        <a:pt x="177" y="373"/>
                      </a:lnTo>
                      <a:lnTo>
                        <a:pt x="174" y="372"/>
                      </a:lnTo>
                      <a:lnTo>
                        <a:pt x="172" y="372"/>
                      </a:lnTo>
                      <a:lnTo>
                        <a:pt x="171" y="373"/>
                      </a:lnTo>
                      <a:lnTo>
                        <a:pt x="169" y="373"/>
                      </a:lnTo>
                      <a:lnTo>
                        <a:pt x="166" y="373"/>
                      </a:lnTo>
                      <a:lnTo>
                        <a:pt x="165" y="373"/>
                      </a:lnTo>
                      <a:lnTo>
                        <a:pt x="163" y="372"/>
                      </a:lnTo>
                      <a:lnTo>
                        <a:pt x="162" y="372"/>
                      </a:lnTo>
                      <a:lnTo>
                        <a:pt x="160" y="372"/>
                      </a:lnTo>
                      <a:lnTo>
                        <a:pt x="159" y="372"/>
                      </a:lnTo>
                      <a:lnTo>
                        <a:pt x="157" y="372"/>
                      </a:lnTo>
                      <a:lnTo>
                        <a:pt x="156" y="372"/>
                      </a:lnTo>
                      <a:lnTo>
                        <a:pt x="155" y="372"/>
                      </a:lnTo>
                      <a:lnTo>
                        <a:pt x="155" y="373"/>
                      </a:lnTo>
                      <a:lnTo>
                        <a:pt x="153" y="373"/>
                      </a:lnTo>
                      <a:lnTo>
                        <a:pt x="152" y="373"/>
                      </a:lnTo>
                      <a:lnTo>
                        <a:pt x="150" y="375"/>
                      </a:lnTo>
                      <a:lnTo>
                        <a:pt x="149" y="375"/>
                      </a:lnTo>
                      <a:lnTo>
                        <a:pt x="147" y="373"/>
                      </a:lnTo>
                      <a:lnTo>
                        <a:pt x="144" y="373"/>
                      </a:lnTo>
                      <a:lnTo>
                        <a:pt x="141" y="372"/>
                      </a:lnTo>
                      <a:lnTo>
                        <a:pt x="140" y="372"/>
                      </a:lnTo>
                      <a:lnTo>
                        <a:pt x="138" y="372"/>
                      </a:lnTo>
                      <a:lnTo>
                        <a:pt x="137" y="372"/>
                      </a:lnTo>
                      <a:lnTo>
                        <a:pt x="132" y="366"/>
                      </a:lnTo>
                      <a:lnTo>
                        <a:pt x="129" y="364"/>
                      </a:lnTo>
                      <a:lnTo>
                        <a:pt x="129" y="363"/>
                      </a:lnTo>
                      <a:lnTo>
                        <a:pt x="126" y="361"/>
                      </a:lnTo>
                      <a:lnTo>
                        <a:pt x="113" y="360"/>
                      </a:lnTo>
                      <a:lnTo>
                        <a:pt x="111" y="360"/>
                      </a:lnTo>
                      <a:lnTo>
                        <a:pt x="110" y="360"/>
                      </a:lnTo>
                      <a:lnTo>
                        <a:pt x="108" y="360"/>
                      </a:lnTo>
                      <a:lnTo>
                        <a:pt x="107" y="360"/>
                      </a:lnTo>
                      <a:lnTo>
                        <a:pt x="107" y="361"/>
                      </a:lnTo>
                      <a:lnTo>
                        <a:pt x="105" y="361"/>
                      </a:lnTo>
                      <a:lnTo>
                        <a:pt x="104" y="361"/>
                      </a:lnTo>
                      <a:lnTo>
                        <a:pt x="101" y="361"/>
                      </a:lnTo>
                      <a:lnTo>
                        <a:pt x="100" y="361"/>
                      </a:lnTo>
                      <a:lnTo>
                        <a:pt x="100" y="355"/>
                      </a:lnTo>
                      <a:lnTo>
                        <a:pt x="98" y="355"/>
                      </a:lnTo>
                      <a:lnTo>
                        <a:pt x="97" y="354"/>
                      </a:lnTo>
                      <a:lnTo>
                        <a:pt x="92" y="355"/>
                      </a:lnTo>
                      <a:lnTo>
                        <a:pt x="91" y="355"/>
                      </a:lnTo>
                      <a:lnTo>
                        <a:pt x="85" y="357"/>
                      </a:lnTo>
                      <a:lnTo>
                        <a:pt x="83" y="357"/>
                      </a:lnTo>
                      <a:lnTo>
                        <a:pt x="83" y="354"/>
                      </a:lnTo>
                      <a:lnTo>
                        <a:pt x="85" y="351"/>
                      </a:lnTo>
                      <a:lnTo>
                        <a:pt x="85" y="345"/>
                      </a:lnTo>
                      <a:lnTo>
                        <a:pt x="85" y="343"/>
                      </a:lnTo>
                      <a:lnTo>
                        <a:pt x="80" y="343"/>
                      </a:lnTo>
                      <a:lnTo>
                        <a:pt x="80" y="342"/>
                      </a:lnTo>
                      <a:lnTo>
                        <a:pt x="80" y="339"/>
                      </a:lnTo>
                      <a:lnTo>
                        <a:pt x="77" y="336"/>
                      </a:lnTo>
                      <a:lnTo>
                        <a:pt x="77" y="333"/>
                      </a:lnTo>
                      <a:lnTo>
                        <a:pt x="79" y="332"/>
                      </a:lnTo>
                      <a:lnTo>
                        <a:pt x="80" y="332"/>
                      </a:lnTo>
                      <a:lnTo>
                        <a:pt x="82" y="332"/>
                      </a:lnTo>
                      <a:lnTo>
                        <a:pt x="83" y="327"/>
                      </a:lnTo>
                      <a:lnTo>
                        <a:pt x="83" y="326"/>
                      </a:lnTo>
                      <a:lnTo>
                        <a:pt x="83" y="324"/>
                      </a:lnTo>
                      <a:lnTo>
                        <a:pt x="80" y="321"/>
                      </a:lnTo>
                      <a:lnTo>
                        <a:pt x="80" y="318"/>
                      </a:lnTo>
                      <a:lnTo>
                        <a:pt x="79" y="317"/>
                      </a:lnTo>
                      <a:lnTo>
                        <a:pt x="79" y="315"/>
                      </a:lnTo>
                      <a:lnTo>
                        <a:pt x="77" y="314"/>
                      </a:lnTo>
                      <a:lnTo>
                        <a:pt x="76" y="312"/>
                      </a:lnTo>
                      <a:lnTo>
                        <a:pt x="74" y="312"/>
                      </a:lnTo>
                      <a:lnTo>
                        <a:pt x="73" y="314"/>
                      </a:lnTo>
                      <a:lnTo>
                        <a:pt x="71" y="314"/>
                      </a:lnTo>
                      <a:lnTo>
                        <a:pt x="70" y="314"/>
                      </a:lnTo>
                      <a:lnTo>
                        <a:pt x="67" y="314"/>
                      </a:lnTo>
                      <a:lnTo>
                        <a:pt x="64" y="312"/>
                      </a:lnTo>
                      <a:lnTo>
                        <a:pt x="64" y="311"/>
                      </a:lnTo>
                      <a:lnTo>
                        <a:pt x="64" y="308"/>
                      </a:lnTo>
                      <a:lnTo>
                        <a:pt x="65" y="305"/>
                      </a:lnTo>
                      <a:lnTo>
                        <a:pt x="64" y="302"/>
                      </a:lnTo>
                      <a:lnTo>
                        <a:pt x="62" y="300"/>
                      </a:lnTo>
                      <a:lnTo>
                        <a:pt x="61" y="300"/>
                      </a:lnTo>
                      <a:lnTo>
                        <a:pt x="59" y="300"/>
                      </a:lnTo>
                      <a:lnTo>
                        <a:pt x="59" y="297"/>
                      </a:lnTo>
                      <a:lnTo>
                        <a:pt x="56" y="296"/>
                      </a:lnTo>
                      <a:lnTo>
                        <a:pt x="55" y="296"/>
                      </a:lnTo>
                      <a:lnTo>
                        <a:pt x="54" y="296"/>
                      </a:lnTo>
                      <a:lnTo>
                        <a:pt x="52" y="296"/>
                      </a:lnTo>
                      <a:lnTo>
                        <a:pt x="51" y="296"/>
                      </a:lnTo>
                      <a:lnTo>
                        <a:pt x="51" y="297"/>
                      </a:lnTo>
                      <a:lnTo>
                        <a:pt x="49" y="297"/>
                      </a:lnTo>
                      <a:lnTo>
                        <a:pt x="48" y="299"/>
                      </a:lnTo>
                      <a:lnTo>
                        <a:pt x="48" y="297"/>
                      </a:lnTo>
                      <a:lnTo>
                        <a:pt x="46" y="297"/>
                      </a:lnTo>
                      <a:lnTo>
                        <a:pt x="45" y="299"/>
                      </a:lnTo>
                      <a:lnTo>
                        <a:pt x="43" y="299"/>
                      </a:lnTo>
                      <a:lnTo>
                        <a:pt x="42" y="299"/>
                      </a:lnTo>
                      <a:lnTo>
                        <a:pt x="39" y="299"/>
                      </a:lnTo>
                      <a:lnTo>
                        <a:pt x="39" y="300"/>
                      </a:lnTo>
                      <a:lnTo>
                        <a:pt x="39" y="303"/>
                      </a:lnTo>
                      <a:lnTo>
                        <a:pt x="37" y="308"/>
                      </a:lnTo>
                      <a:lnTo>
                        <a:pt x="36" y="308"/>
                      </a:lnTo>
                      <a:lnTo>
                        <a:pt x="34" y="306"/>
                      </a:lnTo>
                      <a:lnTo>
                        <a:pt x="34" y="308"/>
                      </a:lnTo>
                      <a:lnTo>
                        <a:pt x="36" y="311"/>
                      </a:lnTo>
                      <a:lnTo>
                        <a:pt x="34" y="312"/>
                      </a:lnTo>
                      <a:lnTo>
                        <a:pt x="34" y="311"/>
                      </a:lnTo>
                      <a:lnTo>
                        <a:pt x="33" y="311"/>
                      </a:lnTo>
                      <a:lnTo>
                        <a:pt x="31" y="312"/>
                      </a:lnTo>
                      <a:lnTo>
                        <a:pt x="31" y="314"/>
                      </a:lnTo>
                      <a:lnTo>
                        <a:pt x="33" y="315"/>
                      </a:lnTo>
                      <a:lnTo>
                        <a:pt x="33" y="317"/>
                      </a:lnTo>
                      <a:lnTo>
                        <a:pt x="31" y="317"/>
                      </a:lnTo>
                      <a:lnTo>
                        <a:pt x="30" y="315"/>
                      </a:lnTo>
                      <a:lnTo>
                        <a:pt x="28" y="315"/>
                      </a:lnTo>
                      <a:lnTo>
                        <a:pt x="28" y="317"/>
                      </a:lnTo>
                      <a:lnTo>
                        <a:pt x="27" y="317"/>
                      </a:lnTo>
                      <a:lnTo>
                        <a:pt x="27" y="320"/>
                      </a:lnTo>
                      <a:lnTo>
                        <a:pt x="28" y="320"/>
                      </a:lnTo>
                      <a:lnTo>
                        <a:pt x="30" y="321"/>
                      </a:lnTo>
                      <a:lnTo>
                        <a:pt x="31" y="324"/>
                      </a:lnTo>
                      <a:lnTo>
                        <a:pt x="31" y="326"/>
                      </a:lnTo>
                      <a:lnTo>
                        <a:pt x="28" y="329"/>
                      </a:lnTo>
                      <a:lnTo>
                        <a:pt x="28" y="332"/>
                      </a:lnTo>
                      <a:lnTo>
                        <a:pt x="25" y="336"/>
                      </a:lnTo>
                      <a:lnTo>
                        <a:pt x="24" y="337"/>
                      </a:lnTo>
                      <a:lnTo>
                        <a:pt x="24" y="336"/>
                      </a:lnTo>
                      <a:lnTo>
                        <a:pt x="22" y="334"/>
                      </a:lnTo>
                      <a:lnTo>
                        <a:pt x="21" y="334"/>
                      </a:lnTo>
                      <a:lnTo>
                        <a:pt x="16" y="336"/>
                      </a:lnTo>
                      <a:lnTo>
                        <a:pt x="16" y="337"/>
                      </a:lnTo>
                      <a:lnTo>
                        <a:pt x="15" y="339"/>
                      </a:lnTo>
                      <a:lnTo>
                        <a:pt x="13" y="340"/>
                      </a:lnTo>
                      <a:lnTo>
                        <a:pt x="12" y="340"/>
                      </a:lnTo>
                      <a:lnTo>
                        <a:pt x="7" y="343"/>
                      </a:lnTo>
                      <a:lnTo>
                        <a:pt x="4" y="343"/>
                      </a:lnTo>
                      <a:lnTo>
                        <a:pt x="3" y="343"/>
                      </a:lnTo>
                      <a:lnTo>
                        <a:pt x="3" y="345"/>
                      </a:lnTo>
                      <a:lnTo>
                        <a:pt x="2" y="345"/>
                      </a:lnTo>
                      <a:lnTo>
                        <a:pt x="2" y="346"/>
                      </a:lnTo>
                      <a:lnTo>
                        <a:pt x="2" y="348"/>
                      </a:lnTo>
                      <a:lnTo>
                        <a:pt x="2" y="349"/>
                      </a:lnTo>
                      <a:lnTo>
                        <a:pt x="2" y="348"/>
                      </a:lnTo>
                      <a:lnTo>
                        <a:pt x="2" y="349"/>
                      </a:lnTo>
                      <a:lnTo>
                        <a:pt x="0" y="351"/>
                      </a:lnTo>
                    </a:path>
                  </a:pathLst>
                </a:custGeom>
                <a:solidFill>
                  <a:srgbClr val="FFCC99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ZA" sz="1350" dirty="0"/>
                </a:p>
              </p:txBody>
            </p:sp>
            <p:sp>
              <p:nvSpPr>
                <p:cNvPr id="64" name="Freeform 34"/>
                <p:cNvSpPr>
                  <a:spLocks/>
                </p:cNvSpPr>
                <p:nvPr/>
              </p:nvSpPr>
              <p:spPr bwMode="auto">
                <a:xfrm>
                  <a:off x="1127" y="2188"/>
                  <a:ext cx="542" cy="580"/>
                </a:xfrm>
                <a:custGeom>
                  <a:avLst/>
                  <a:gdLst>
                    <a:gd name="T0" fmla="*/ 33 w 215"/>
                    <a:gd name="T1" fmla="*/ 20 h 230"/>
                    <a:gd name="T2" fmla="*/ 50 w 215"/>
                    <a:gd name="T3" fmla="*/ 50 h 230"/>
                    <a:gd name="T4" fmla="*/ 113 w 215"/>
                    <a:gd name="T5" fmla="*/ 113 h 230"/>
                    <a:gd name="T6" fmla="*/ 146 w 215"/>
                    <a:gd name="T7" fmla="*/ 146 h 230"/>
                    <a:gd name="T8" fmla="*/ 159 w 215"/>
                    <a:gd name="T9" fmla="*/ 209 h 230"/>
                    <a:gd name="T10" fmla="*/ 192 w 215"/>
                    <a:gd name="T11" fmla="*/ 242 h 230"/>
                    <a:gd name="T12" fmla="*/ 192 w 215"/>
                    <a:gd name="T13" fmla="*/ 285 h 230"/>
                    <a:gd name="T14" fmla="*/ 255 w 215"/>
                    <a:gd name="T15" fmla="*/ 388 h 230"/>
                    <a:gd name="T16" fmla="*/ 338 w 215"/>
                    <a:gd name="T17" fmla="*/ 431 h 230"/>
                    <a:gd name="T18" fmla="*/ 350 w 215"/>
                    <a:gd name="T19" fmla="*/ 497 h 230"/>
                    <a:gd name="T20" fmla="*/ 431 w 215"/>
                    <a:gd name="T21" fmla="*/ 593 h 230"/>
                    <a:gd name="T22" fmla="*/ 497 w 215"/>
                    <a:gd name="T23" fmla="*/ 656 h 230"/>
                    <a:gd name="T24" fmla="*/ 527 w 215"/>
                    <a:gd name="T25" fmla="*/ 789 h 230"/>
                    <a:gd name="T26" fmla="*/ 547 w 215"/>
                    <a:gd name="T27" fmla="*/ 852 h 230"/>
                    <a:gd name="T28" fmla="*/ 577 w 215"/>
                    <a:gd name="T29" fmla="*/ 885 h 230"/>
                    <a:gd name="T30" fmla="*/ 643 w 215"/>
                    <a:gd name="T31" fmla="*/ 1044 h 230"/>
                    <a:gd name="T32" fmla="*/ 736 w 215"/>
                    <a:gd name="T33" fmla="*/ 1266 h 230"/>
                    <a:gd name="T34" fmla="*/ 819 w 215"/>
                    <a:gd name="T35" fmla="*/ 1392 h 230"/>
                    <a:gd name="T36" fmla="*/ 819 w 215"/>
                    <a:gd name="T37" fmla="*/ 1495 h 230"/>
                    <a:gd name="T38" fmla="*/ 865 w 215"/>
                    <a:gd name="T39" fmla="*/ 1685 h 230"/>
                    <a:gd name="T40" fmla="*/ 882 w 215"/>
                    <a:gd name="T41" fmla="*/ 1763 h 230"/>
                    <a:gd name="T42" fmla="*/ 928 w 215"/>
                    <a:gd name="T43" fmla="*/ 1927 h 230"/>
                    <a:gd name="T44" fmla="*/ 991 w 215"/>
                    <a:gd name="T45" fmla="*/ 2002 h 230"/>
                    <a:gd name="T46" fmla="*/ 1023 w 215"/>
                    <a:gd name="T47" fmla="*/ 2194 h 230"/>
                    <a:gd name="T48" fmla="*/ 1074 w 215"/>
                    <a:gd name="T49" fmla="*/ 2265 h 230"/>
                    <a:gd name="T50" fmla="*/ 1087 w 215"/>
                    <a:gd name="T51" fmla="*/ 2328 h 230"/>
                    <a:gd name="T52" fmla="*/ 1137 w 215"/>
                    <a:gd name="T53" fmla="*/ 2423 h 230"/>
                    <a:gd name="T54" fmla="*/ 1187 w 215"/>
                    <a:gd name="T55" fmla="*/ 2549 h 230"/>
                    <a:gd name="T56" fmla="*/ 1283 w 215"/>
                    <a:gd name="T57" fmla="*/ 2708 h 230"/>
                    <a:gd name="T58" fmla="*/ 1329 w 215"/>
                    <a:gd name="T59" fmla="*/ 2804 h 230"/>
                    <a:gd name="T60" fmla="*/ 1359 w 215"/>
                    <a:gd name="T61" fmla="*/ 2887 h 230"/>
                    <a:gd name="T62" fmla="*/ 1424 w 215"/>
                    <a:gd name="T63" fmla="*/ 3001 h 230"/>
                    <a:gd name="T64" fmla="*/ 1505 w 215"/>
                    <a:gd name="T65" fmla="*/ 3097 h 230"/>
                    <a:gd name="T66" fmla="*/ 1571 w 215"/>
                    <a:gd name="T67" fmla="*/ 3256 h 230"/>
                    <a:gd name="T68" fmla="*/ 1651 w 215"/>
                    <a:gd name="T69" fmla="*/ 3384 h 230"/>
                    <a:gd name="T70" fmla="*/ 1729 w 215"/>
                    <a:gd name="T71" fmla="*/ 3498 h 230"/>
                    <a:gd name="T72" fmla="*/ 1780 w 215"/>
                    <a:gd name="T73" fmla="*/ 3624 h 230"/>
                    <a:gd name="T74" fmla="*/ 1810 w 215"/>
                    <a:gd name="T75" fmla="*/ 3636 h 230"/>
                    <a:gd name="T76" fmla="*/ 1876 w 215"/>
                    <a:gd name="T77" fmla="*/ 3543 h 230"/>
                    <a:gd name="T78" fmla="*/ 1956 w 215"/>
                    <a:gd name="T79" fmla="*/ 3498 h 230"/>
                    <a:gd name="T80" fmla="*/ 1969 w 215"/>
                    <a:gd name="T81" fmla="*/ 3339 h 230"/>
                    <a:gd name="T82" fmla="*/ 2115 w 215"/>
                    <a:gd name="T83" fmla="*/ 3288 h 230"/>
                    <a:gd name="T84" fmla="*/ 2148 w 215"/>
                    <a:gd name="T85" fmla="*/ 3160 h 230"/>
                    <a:gd name="T86" fmla="*/ 2193 w 215"/>
                    <a:gd name="T87" fmla="*/ 3097 h 230"/>
                    <a:gd name="T88" fmla="*/ 2357 w 215"/>
                    <a:gd name="T89" fmla="*/ 3193 h 230"/>
                    <a:gd name="T90" fmla="*/ 2402 w 215"/>
                    <a:gd name="T91" fmla="*/ 3142 h 230"/>
                    <a:gd name="T92" fmla="*/ 2486 w 215"/>
                    <a:gd name="T93" fmla="*/ 3142 h 230"/>
                    <a:gd name="T94" fmla="*/ 2644 w 215"/>
                    <a:gd name="T95" fmla="*/ 2900 h 230"/>
                    <a:gd name="T96" fmla="*/ 2695 w 215"/>
                    <a:gd name="T97" fmla="*/ 2741 h 230"/>
                    <a:gd name="T98" fmla="*/ 2740 w 215"/>
                    <a:gd name="T99" fmla="*/ 2708 h 230"/>
                    <a:gd name="T100" fmla="*/ 2803 w 215"/>
                    <a:gd name="T101" fmla="*/ 2696 h 230"/>
                    <a:gd name="T102" fmla="*/ 2899 w 215"/>
                    <a:gd name="T103" fmla="*/ 2600 h 230"/>
                    <a:gd name="T104" fmla="*/ 3171 w 215"/>
                    <a:gd name="T105" fmla="*/ 2792 h 230"/>
                    <a:gd name="T106" fmla="*/ 3222 w 215"/>
                    <a:gd name="T107" fmla="*/ 2933 h 230"/>
                    <a:gd name="T108" fmla="*/ 3426 w 215"/>
                    <a:gd name="T109" fmla="*/ 3046 h 230"/>
                    <a:gd name="T110" fmla="*/ 3426 w 215"/>
                    <a:gd name="T111" fmla="*/ 3205 h 23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15"/>
                    <a:gd name="T169" fmla="*/ 0 h 230"/>
                    <a:gd name="T170" fmla="*/ 215 w 215"/>
                    <a:gd name="T171" fmla="*/ 230 h 23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15" h="230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6" y="4"/>
                      </a:lnTo>
                      <a:lnTo>
                        <a:pt x="7" y="7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9" y="12"/>
                      </a:lnTo>
                      <a:lnTo>
                        <a:pt x="10" y="13"/>
                      </a:lnTo>
                      <a:lnTo>
                        <a:pt x="9" y="15"/>
                      </a:lnTo>
                      <a:lnTo>
                        <a:pt x="12" y="15"/>
                      </a:lnTo>
                      <a:lnTo>
                        <a:pt x="10" y="18"/>
                      </a:lnTo>
                      <a:lnTo>
                        <a:pt x="12" y="18"/>
                      </a:lnTo>
                      <a:lnTo>
                        <a:pt x="13" y="22"/>
                      </a:lnTo>
                      <a:lnTo>
                        <a:pt x="16" y="24"/>
                      </a:lnTo>
                      <a:lnTo>
                        <a:pt x="18" y="25"/>
                      </a:lnTo>
                      <a:lnTo>
                        <a:pt x="21" y="27"/>
                      </a:lnTo>
                      <a:lnTo>
                        <a:pt x="21" y="28"/>
                      </a:lnTo>
                      <a:lnTo>
                        <a:pt x="22" y="31"/>
                      </a:lnTo>
                      <a:lnTo>
                        <a:pt x="24" y="34"/>
                      </a:lnTo>
                      <a:lnTo>
                        <a:pt x="27" y="37"/>
                      </a:lnTo>
                      <a:lnTo>
                        <a:pt x="30" y="40"/>
                      </a:lnTo>
                      <a:lnTo>
                        <a:pt x="31" y="41"/>
                      </a:lnTo>
                      <a:lnTo>
                        <a:pt x="33" y="46"/>
                      </a:lnTo>
                      <a:lnTo>
                        <a:pt x="33" y="49"/>
                      </a:lnTo>
                      <a:lnTo>
                        <a:pt x="34" y="52"/>
                      </a:lnTo>
                      <a:lnTo>
                        <a:pt x="34" y="53"/>
                      </a:lnTo>
                      <a:lnTo>
                        <a:pt x="36" y="56"/>
                      </a:lnTo>
                      <a:lnTo>
                        <a:pt x="36" y="55"/>
                      </a:lnTo>
                      <a:lnTo>
                        <a:pt x="37" y="61"/>
                      </a:lnTo>
                      <a:lnTo>
                        <a:pt x="40" y="65"/>
                      </a:lnTo>
                      <a:lnTo>
                        <a:pt x="43" y="71"/>
                      </a:lnTo>
                      <a:lnTo>
                        <a:pt x="46" y="79"/>
                      </a:lnTo>
                      <a:lnTo>
                        <a:pt x="46" y="85"/>
                      </a:lnTo>
                      <a:lnTo>
                        <a:pt x="51" y="87"/>
                      </a:lnTo>
                      <a:lnTo>
                        <a:pt x="49" y="92"/>
                      </a:lnTo>
                      <a:lnTo>
                        <a:pt x="51" y="93"/>
                      </a:lnTo>
                      <a:lnTo>
                        <a:pt x="52" y="98"/>
                      </a:lnTo>
                      <a:lnTo>
                        <a:pt x="54" y="105"/>
                      </a:lnTo>
                      <a:lnTo>
                        <a:pt x="54" y="107"/>
                      </a:lnTo>
                      <a:lnTo>
                        <a:pt x="55" y="110"/>
                      </a:lnTo>
                      <a:lnTo>
                        <a:pt x="58" y="114"/>
                      </a:lnTo>
                      <a:lnTo>
                        <a:pt x="58" y="120"/>
                      </a:lnTo>
                      <a:lnTo>
                        <a:pt x="59" y="122"/>
                      </a:lnTo>
                      <a:lnTo>
                        <a:pt x="62" y="125"/>
                      </a:lnTo>
                      <a:lnTo>
                        <a:pt x="62" y="129"/>
                      </a:lnTo>
                      <a:lnTo>
                        <a:pt x="64" y="137"/>
                      </a:lnTo>
                      <a:lnTo>
                        <a:pt x="67" y="138"/>
                      </a:lnTo>
                      <a:lnTo>
                        <a:pt x="67" y="141"/>
                      </a:lnTo>
                      <a:lnTo>
                        <a:pt x="68" y="142"/>
                      </a:lnTo>
                      <a:lnTo>
                        <a:pt x="68" y="145"/>
                      </a:lnTo>
                      <a:lnTo>
                        <a:pt x="70" y="147"/>
                      </a:lnTo>
                      <a:lnTo>
                        <a:pt x="71" y="151"/>
                      </a:lnTo>
                      <a:lnTo>
                        <a:pt x="71" y="156"/>
                      </a:lnTo>
                      <a:lnTo>
                        <a:pt x="74" y="159"/>
                      </a:lnTo>
                      <a:lnTo>
                        <a:pt x="77" y="163"/>
                      </a:lnTo>
                      <a:lnTo>
                        <a:pt x="80" y="169"/>
                      </a:lnTo>
                      <a:lnTo>
                        <a:pt x="83" y="172"/>
                      </a:lnTo>
                      <a:lnTo>
                        <a:pt x="83" y="175"/>
                      </a:lnTo>
                      <a:lnTo>
                        <a:pt x="86" y="178"/>
                      </a:lnTo>
                      <a:lnTo>
                        <a:pt x="85" y="180"/>
                      </a:lnTo>
                      <a:lnTo>
                        <a:pt x="88" y="183"/>
                      </a:lnTo>
                      <a:lnTo>
                        <a:pt x="89" y="187"/>
                      </a:lnTo>
                      <a:lnTo>
                        <a:pt x="92" y="190"/>
                      </a:lnTo>
                      <a:lnTo>
                        <a:pt x="94" y="193"/>
                      </a:lnTo>
                      <a:lnTo>
                        <a:pt x="97" y="199"/>
                      </a:lnTo>
                      <a:lnTo>
                        <a:pt x="98" y="203"/>
                      </a:lnTo>
                      <a:lnTo>
                        <a:pt x="100" y="206"/>
                      </a:lnTo>
                      <a:lnTo>
                        <a:pt x="103" y="211"/>
                      </a:lnTo>
                      <a:lnTo>
                        <a:pt x="107" y="215"/>
                      </a:lnTo>
                      <a:lnTo>
                        <a:pt x="108" y="218"/>
                      </a:lnTo>
                      <a:lnTo>
                        <a:pt x="110" y="223"/>
                      </a:lnTo>
                      <a:lnTo>
                        <a:pt x="111" y="226"/>
                      </a:lnTo>
                      <a:lnTo>
                        <a:pt x="114" y="229"/>
                      </a:lnTo>
                      <a:lnTo>
                        <a:pt x="113" y="227"/>
                      </a:lnTo>
                      <a:lnTo>
                        <a:pt x="119" y="230"/>
                      </a:lnTo>
                      <a:lnTo>
                        <a:pt x="117" y="221"/>
                      </a:lnTo>
                      <a:lnTo>
                        <a:pt x="120" y="220"/>
                      </a:lnTo>
                      <a:lnTo>
                        <a:pt x="122" y="218"/>
                      </a:lnTo>
                      <a:lnTo>
                        <a:pt x="128" y="215"/>
                      </a:lnTo>
                      <a:lnTo>
                        <a:pt x="123" y="208"/>
                      </a:lnTo>
                      <a:lnTo>
                        <a:pt x="123" y="206"/>
                      </a:lnTo>
                      <a:lnTo>
                        <a:pt x="132" y="205"/>
                      </a:lnTo>
                      <a:lnTo>
                        <a:pt x="134" y="202"/>
                      </a:lnTo>
                      <a:lnTo>
                        <a:pt x="134" y="197"/>
                      </a:lnTo>
                      <a:lnTo>
                        <a:pt x="134" y="194"/>
                      </a:lnTo>
                      <a:lnTo>
                        <a:pt x="137" y="193"/>
                      </a:lnTo>
                      <a:lnTo>
                        <a:pt x="141" y="193"/>
                      </a:lnTo>
                      <a:lnTo>
                        <a:pt x="147" y="199"/>
                      </a:lnTo>
                      <a:lnTo>
                        <a:pt x="152" y="197"/>
                      </a:lnTo>
                      <a:lnTo>
                        <a:pt x="150" y="196"/>
                      </a:lnTo>
                      <a:lnTo>
                        <a:pt x="152" y="196"/>
                      </a:lnTo>
                      <a:lnTo>
                        <a:pt x="155" y="196"/>
                      </a:lnTo>
                      <a:lnTo>
                        <a:pt x="156" y="196"/>
                      </a:lnTo>
                      <a:lnTo>
                        <a:pt x="165" y="181"/>
                      </a:lnTo>
                      <a:lnTo>
                        <a:pt x="165" y="174"/>
                      </a:lnTo>
                      <a:lnTo>
                        <a:pt x="168" y="171"/>
                      </a:lnTo>
                      <a:lnTo>
                        <a:pt x="166" y="165"/>
                      </a:lnTo>
                      <a:lnTo>
                        <a:pt x="171" y="169"/>
                      </a:lnTo>
                      <a:lnTo>
                        <a:pt x="177" y="177"/>
                      </a:lnTo>
                      <a:lnTo>
                        <a:pt x="175" y="168"/>
                      </a:lnTo>
                      <a:lnTo>
                        <a:pt x="175" y="162"/>
                      </a:lnTo>
                      <a:lnTo>
                        <a:pt x="181" y="162"/>
                      </a:lnTo>
                      <a:lnTo>
                        <a:pt x="189" y="172"/>
                      </a:lnTo>
                      <a:lnTo>
                        <a:pt x="198" y="174"/>
                      </a:lnTo>
                      <a:lnTo>
                        <a:pt x="201" y="177"/>
                      </a:lnTo>
                      <a:lnTo>
                        <a:pt x="201" y="183"/>
                      </a:lnTo>
                      <a:lnTo>
                        <a:pt x="207" y="187"/>
                      </a:lnTo>
                      <a:lnTo>
                        <a:pt x="214" y="190"/>
                      </a:lnTo>
                      <a:lnTo>
                        <a:pt x="215" y="200"/>
                      </a:lnTo>
                      <a:lnTo>
                        <a:pt x="214" y="200"/>
                      </a:lnTo>
                    </a:path>
                  </a:pathLst>
                </a:custGeom>
                <a:solidFill>
                  <a:srgbClr val="FFCC99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ZA" sz="1350" dirty="0"/>
                </a:p>
              </p:txBody>
            </p:sp>
          </p:grpSp>
          <p:sp>
            <p:nvSpPr>
              <p:cNvPr id="54" name="Freeform 35"/>
              <p:cNvSpPr>
                <a:spLocks/>
              </p:cNvSpPr>
              <p:nvPr/>
            </p:nvSpPr>
            <p:spPr bwMode="auto">
              <a:xfrm>
                <a:off x="2533" y="1399"/>
                <a:ext cx="1650" cy="997"/>
              </a:xfrm>
              <a:custGeom>
                <a:avLst/>
                <a:gdLst>
                  <a:gd name="T0" fmla="*/ 1262 w 485"/>
                  <a:gd name="T1" fmla="*/ 5699 h 317"/>
                  <a:gd name="T2" fmla="*/ 2871 w 485"/>
                  <a:gd name="T3" fmla="*/ 7875 h 317"/>
                  <a:gd name="T4" fmla="*/ 4327 w 485"/>
                  <a:gd name="T5" fmla="*/ 7875 h 317"/>
                  <a:gd name="T6" fmla="*/ 4919 w 485"/>
                  <a:gd name="T7" fmla="*/ 8457 h 317"/>
                  <a:gd name="T8" fmla="*/ 5753 w 485"/>
                  <a:gd name="T9" fmla="*/ 9297 h 317"/>
                  <a:gd name="T10" fmla="*/ 6933 w 485"/>
                  <a:gd name="T11" fmla="*/ 9181 h 317"/>
                  <a:gd name="T12" fmla="*/ 7753 w 485"/>
                  <a:gd name="T13" fmla="*/ 9863 h 317"/>
                  <a:gd name="T14" fmla="*/ 9920 w 485"/>
                  <a:gd name="T15" fmla="*/ 8614 h 317"/>
                  <a:gd name="T16" fmla="*/ 11424 w 485"/>
                  <a:gd name="T17" fmla="*/ 8803 h 317"/>
                  <a:gd name="T18" fmla="*/ 12523 w 485"/>
                  <a:gd name="T19" fmla="*/ 7875 h 317"/>
                  <a:gd name="T20" fmla="*/ 13115 w 485"/>
                  <a:gd name="T21" fmla="*/ 7032 h 317"/>
                  <a:gd name="T22" fmla="*/ 14455 w 485"/>
                  <a:gd name="T23" fmla="*/ 6718 h 317"/>
                  <a:gd name="T24" fmla="*/ 16031 w 485"/>
                  <a:gd name="T25" fmla="*/ 6529 h 317"/>
                  <a:gd name="T26" fmla="*/ 16493 w 485"/>
                  <a:gd name="T27" fmla="*/ 5045 h 317"/>
                  <a:gd name="T28" fmla="*/ 15752 w 485"/>
                  <a:gd name="T29" fmla="*/ 4353 h 317"/>
                  <a:gd name="T30" fmla="*/ 16850 w 485"/>
                  <a:gd name="T31" fmla="*/ 3513 h 317"/>
                  <a:gd name="T32" fmla="*/ 17800 w 485"/>
                  <a:gd name="T33" fmla="*/ 2928 h 317"/>
                  <a:gd name="T34" fmla="*/ 18194 w 485"/>
                  <a:gd name="T35" fmla="*/ 2236 h 317"/>
                  <a:gd name="T36" fmla="*/ 19096 w 485"/>
                  <a:gd name="T37" fmla="*/ 2145 h 317"/>
                  <a:gd name="T38" fmla="*/ 19018 w 485"/>
                  <a:gd name="T39" fmla="*/ 1245 h 317"/>
                  <a:gd name="T40" fmla="*/ 15867 w 485"/>
                  <a:gd name="T41" fmla="*/ 1305 h 317"/>
                  <a:gd name="T42" fmla="*/ 14802 w 485"/>
                  <a:gd name="T43" fmla="*/ 377 h 317"/>
                  <a:gd name="T44" fmla="*/ 12952 w 485"/>
                  <a:gd name="T45" fmla="*/ 563 h 317"/>
                  <a:gd name="T46" fmla="*/ 11179 w 485"/>
                  <a:gd name="T47" fmla="*/ 346 h 317"/>
                  <a:gd name="T48" fmla="*/ 10904 w 485"/>
                  <a:gd name="T49" fmla="*/ 711 h 317"/>
                  <a:gd name="T50" fmla="*/ 10114 w 485"/>
                  <a:gd name="T51" fmla="*/ 2365 h 317"/>
                  <a:gd name="T52" fmla="*/ 9015 w 485"/>
                  <a:gd name="T53" fmla="*/ 3233 h 317"/>
                  <a:gd name="T54" fmla="*/ 8389 w 485"/>
                  <a:gd name="T55" fmla="*/ 3205 h 317"/>
                  <a:gd name="T56" fmla="*/ 7869 w 485"/>
                  <a:gd name="T57" fmla="*/ 3205 h 317"/>
                  <a:gd name="T58" fmla="*/ 7083 w 485"/>
                  <a:gd name="T59" fmla="*/ 3394 h 317"/>
                  <a:gd name="T60" fmla="*/ 6852 w 485"/>
                  <a:gd name="T61" fmla="*/ 3394 h 317"/>
                  <a:gd name="T62" fmla="*/ 6379 w 485"/>
                  <a:gd name="T63" fmla="*/ 3233 h 317"/>
                  <a:gd name="T64" fmla="*/ 5835 w 485"/>
                  <a:gd name="T65" fmla="*/ 3233 h 317"/>
                  <a:gd name="T66" fmla="*/ 5590 w 485"/>
                  <a:gd name="T67" fmla="*/ 3117 h 317"/>
                  <a:gd name="T68" fmla="*/ 5277 w 485"/>
                  <a:gd name="T69" fmla="*/ 2859 h 317"/>
                  <a:gd name="T70" fmla="*/ 4885 w 485"/>
                  <a:gd name="T71" fmla="*/ 2859 h 317"/>
                  <a:gd name="T72" fmla="*/ 4572 w 485"/>
                  <a:gd name="T73" fmla="*/ 2831 h 317"/>
                  <a:gd name="T74" fmla="*/ 4212 w 485"/>
                  <a:gd name="T75" fmla="*/ 2771 h 317"/>
                  <a:gd name="T76" fmla="*/ 3936 w 485"/>
                  <a:gd name="T77" fmla="*/ 2610 h 317"/>
                  <a:gd name="T78" fmla="*/ 3783 w 485"/>
                  <a:gd name="T79" fmla="*/ 2425 h 317"/>
                  <a:gd name="T80" fmla="*/ 3344 w 485"/>
                  <a:gd name="T81" fmla="*/ 2274 h 317"/>
                  <a:gd name="T82" fmla="*/ 3069 w 485"/>
                  <a:gd name="T83" fmla="*/ 2088 h 317"/>
                  <a:gd name="T84" fmla="*/ 2756 w 485"/>
                  <a:gd name="T85" fmla="*/ 1868 h 317"/>
                  <a:gd name="T86" fmla="*/ 2361 w 485"/>
                  <a:gd name="T87" fmla="*/ 1900 h 317"/>
                  <a:gd name="T88" fmla="*/ 1806 w 485"/>
                  <a:gd name="T89" fmla="*/ 1868 h 317"/>
                  <a:gd name="T90" fmla="*/ 1412 w 485"/>
                  <a:gd name="T91" fmla="*/ 1900 h 317"/>
                  <a:gd name="T92" fmla="*/ 1146 w 485"/>
                  <a:gd name="T93" fmla="*/ 2057 h 317"/>
                  <a:gd name="T94" fmla="*/ 786 w 485"/>
                  <a:gd name="T95" fmla="*/ 2453 h 317"/>
                  <a:gd name="T96" fmla="*/ 708 w 485"/>
                  <a:gd name="T97" fmla="*/ 2771 h 317"/>
                  <a:gd name="T98" fmla="*/ 592 w 485"/>
                  <a:gd name="T99" fmla="*/ 2928 h 317"/>
                  <a:gd name="T100" fmla="*/ 429 w 485"/>
                  <a:gd name="T101" fmla="*/ 3293 h 317"/>
                  <a:gd name="T102" fmla="*/ 357 w 485"/>
                  <a:gd name="T103" fmla="*/ 3513 h 317"/>
                  <a:gd name="T104" fmla="*/ 357 w 485"/>
                  <a:gd name="T105" fmla="*/ 3699 h 317"/>
                  <a:gd name="T106" fmla="*/ 116 w 485"/>
                  <a:gd name="T107" fmla="*/ 4136 h 31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85"/>
                  <a:gd name="T163" fmla="*/ 0 h 317"/>
                  <a:gd name="T164" fmla="*/ 485 w 485"/>
                  <a:gd name="T165" fmla="*/ 317 h 31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85" h="317">
                    <a:moveTo>
                      <a:pt x="0" y="134"/>
                    </a:moveTo>
                    <a:lnTo>
                      <a:pt x="5" y="139"/>
                    </a:lnTo>
                    <a:lnTo>
                      <a:pt x="6" y="140"/>
                    </a:lnTo>
                    <a:lnTo>
                      <a:pt x="8" y="179"/>
                    </a:lnTo>
                    <a:lnTo>
                      <a:pt x="18" y="177"/>
                    </a:lnTo>
                    <a:lnTo>
                      <a:pt x="32" y="183"/>
                    </a:lnTo>
                    <a:lnTo>
                      <a:pt x="42" y="217"/>
                    </a:lnTo>
                    <a:lnTo>
                      <a:pt x="35" y="219"/>
                    </a:lnTo>
                    <a:lnTo>
                      <a:pt x="36" y="235"/>
                    </a:lnTo>
                    <a:lnTo>
                      <a:pt x="42" y="234"/>
                    </a:lnTo>
                    <a:lnTo>
                      <a:pt x="51" y="247"/>
                    </a:lnTo>
                    <a:lnTo>
                      <a:pt x="73" y="253"/>
                    </a:lnTo>
                    <a:lnTo>
                      <a:pt x="73" y="259"/>
                    </a:lnTo>
                    <a:lnTo>
                      <a:pt x="84" y="259"/>
                    </a:lnTo>
                    <a:lnTo>
                      <a:pt x="98" y="265"/>
                    </a:lnTo>
                    <a:lnTo>
                      <a:pt x="103" y="260"/>
                    </a:lnTo>
                    <a:lnTo>
                      <a:pt x="109" y="263"/>
                    </a:lnTo>
                    <a:lnTo>
                      <a:pt x="110" y="253"/>
                    </a:lnTo>
                    <a:lnTo>
                      <a:pt x="119" y="256"/>
                    </a:lnTo>
                    <a:lnTo>
                      <a:pt x="121" y="251"/>
                    </a:lnTo>
                    <a:lnTo>
                      <a:pt x="116" y="250"/>
                    </a:lnTo>
                    <a:lnTo>
                      <a:pt x="118" y="245"/>
                    </a:lnTo>
                    <a:lnTo>
                      <a:pt x="127" y="250"/>
                    </a:lnTo>
                    <a:lnTo>
                      <a:pt x="125" y="272"/>
                    </a:lnTo>
                    <a:lnTo>
                      <a:pt x="134" y="280"/>
                    </a:lnTo>
                    <a:lnTo>
                      <a:pt x="145" y="277"/>
                    </a:lnTo>
                    <a:lnTo>
                      <a:pt x="153" y="281"/>
                    </a:lnTo>
                    <a:lnTo>
                      <a:pt x="150" y="284"/>
                    </a:lnTo>
                    <a:lnTo>
                      <a:pt x="155" y="290"/>
                    </a:lnTo>
                    <a:lnTo>
                      <a:pt x="146" y="299"/>
                    </a:lnTo>
                    <a:lnTo>
                      <a:pt x="155" y="303"/>
                    </a:lnTo>
                    <a:lnTo>
                      <a:pt x="152" y="308"/>
                    </a:lnTo>
                    <a:lnTo>
                      <a:pt x="159" y="317"/>
                    </a:lnTo>
                    <a:lnTo>
                      <a:pt x="170" y="305"/>
                    </a:lnTo>
                    <a:lnTo>
                      <a:pt x="168" y="299"/>
                    </a:lnTo>
                    <a:lnTo>
                      <a:pt x="176" y="295"/>
                    </a:lnTo>
                    <a:lnTo>
                      <a:pt x="176" y="275"/>
                    </a:lnTo>
                    <a:lnTo>
                      <a:pt x="182" y="272"/>
                    </a:lnTo>
                    <a:lnTo>
                      <a:pt x="185" y="280"/>
                    </a:lnTo>
                    <a:lnTo>
                      <a:pt x="205" y="280"/>
                    </a:lnTo>
                    <a:lnTo>
                      <a:pt x="186" y="300"/>
                    </a:lnTo>
                    <a:lnTo>
                      <a:pt x="197" y="317"/>
                    </a:lnTo>
                    <a:lnTo>
                      <a:pt x="207" y="312"/>
                    </a:lnTo>
                    <a:lnTo>
                      <a:pt x="217" y="303"/>
                    </a:lnTo>
                    <a:lnTo>
                      <a:pt x="226" y="292"/>
                    </a:lnTo>
                    <a:lnTo>
                      <a:pt x="231" y="290"/>
                    </a:lnTo>
                    <a:lnTo>
                      <a:pt x="238" y="283"/>
                    </a:lnTo>
                    <a:lnTo>
                      <a:pt x="252" y="277"/>
                    </a:lnTo>
                    <a:lnTo>
                      <a:pt x="257" y="278"/>
                    </a:lnTo>
                    <a:lnTo>
                      <a:pt x="260" y="274"/>
                    </a:lnTo>
                    <a:lnTo>
                      <a:pt x="274" y="268"/>
                    </a:lnTo>
                    <a:lnTo>
                      <a:pt x="275" y="272"/>
                    </a:lnTo>
                    <a:lnTo>
                      <a:pt x="287" y="277"/>
                    </a:lnTo>
                    <a:lnTo>
                      <a:pt x="290" y="283"/>
                    </a:lnTo>
                    <a:lnTo>
                      <a:pt x="296" y="281"/>
                    </a:lnTo>
                    <a:lnTo>
                      <a:pt x="295" y="272"/>
                    </a:lnTo>
                    <a:lnTo>
                      <a:pt x="301" y="269"/>
                    </a:lnTo>
                    <a:lnTo>
                      <a:pt x="309" y="256"/>
                    </a:lnTo>
                    <a:lnTo>
                      <a:pt x="317" y="257"/>
                    </a:lnTo>
                    <a:lnTo>
                      <a:pt x="318" y="253"/>
                    </a:lnTo>
                    <a:lnTo>
                      <a:pt x="333" y="253"/>
                    </a:lnTo>
                    <a:lnTo>
                      <a:pt x="327" y="251"/>
                    </a:lnTo>
                    <a:lnTo>
                      <a:pt x="332" y="243"/>
                    </a:lnTo>
                    <a:lnTo>
                      <a:pt x="324" y="232"/>
                    </a:lnTo>
                    <a:lnTo>
                      <a:pt x="327" y="232"/>
                    </a:lnTo>
                    <a:lnTo>
                      <a:pt x="333" y="226"/>
                    </a:lnTo>
                    <a:lnTo>
                      <a:pt x="338" y="228"/>
                    </a:lnTo>
                    <a:lnTo>
                      <a:pt x="344" y="217"/>
                    </a:lnTo>
                    <a:lnTo>
                      <a:pt x="348" y="219"/>
                    </a:lnTo>
                    <a:lnTo>
                      <a:pt x="350" y="216"/>
                    </a:lnTo>
                    <a:lnTo>
                      <a:pt x="361" y="210"/>
                    </a:lnTo>
                    <a:lnTo>
                      <a:pt x="367" y="216"/>
                    </a:lnTo>
                    <a:lnTo>
                      <a:pt x="369" y="207"/>
                    </a:lnTo>
                    <a:lnTo>
                      <a:pt x="376" y="213"/>
                    </a:lnTo>
                    <a:lnTo>
                      <a:pt x="388" y="211"/>
                    </a:lnTo>
                    <a:lnTo>
                      <a:pt x="391" y="216"/>
                    </a:lnTo>
                    <a:lnTo>
                      <a:pt x="400" y="204"/>
                    </a:lnTo>
                    <a:lnTo>
                      <a:pt x="407" y="210"/>
                    </a:lnTo>
                    <a:lnTo>
                      <a:pt x="425" y="193"/>
                    </a:lnTo>
                    <a:lnTo>
                      <a:pt x="425" y="189"/>
                    </a:lnTo>
                    <a:lnTo>
                      <a:pt x="422" y="191"/>
                    </a:lnTo>
                    <a:lnTo>
                      <a:pt x="427" y="167"/>
                    </a:lnTo>
                    <a:lnTo>
                      <a:pt x="419" y="165"/>
                    </a:lnTo>
                    <a:lnTo>
                      <a:pt x="419" y="162"/>
                    </a:lnTo>
                    <a:lnTo>
                      <a:pt x="405" y="165"/>
                    </a:lnTo>
                    <a:lnTo>
                      <a:pt x="405" y="168"/>
                    </a:lnTo>
                    <a:lnTo>
                      <a:pt x="394" y="171"/>
                    </a:lnTo>
                    <a:lnTo>
                      <a:pt x="390" y="161"/>
                    </a:lnTo>
                    <a:lnTo>
                      <a:pt x="402" y="152"/>
                    </a:lnTo>
                    <a:lnTo>
                      <a:pt x="400" y="140"/>
                    </a:lnTo>
                    <a:lnTo>
                      <a:pt x="403" y="141"/>
                    </a:lnTo>
                    <a:lnTo>
                      <a:pt x="405" y="137"/>
                    </a:lnTo>
                    <a:lnTo>
                      <a:pt x="409" y="136"/>
                    </a:lnTo>
                    <a:lnTo>
                      <a:pt x="413" y="113"/>
                    </a:lnTo>
                    <a:lnTo>
                      <a:pt x="424" y="107"/>
                    </a:lnTo>
                    <a:lnTo>
                      <a:pt x="428" y="113"/>
                    </a:lnTo>
                    <a:lnTo>
                      <a:pt x="433" y="112"/>
                    </a:lnTo>
                    <a:lnTo>
                      <a:pt x="436" y="115"/>
                    </a:lnTo>
                    <a:lnTo>
                      <a:pt x="448" y="110"/>
                    </a:lnTo>
                    <a:lnTo>
                      <a:pt x="451" y="109"/>
                    </a:lnTo>
                    <a:lnTo>
                      <a:pt x="454" y="101"/>
                    </a:lnTo>
                    <a:lnTo>
                      <a:pt x="452" y="94"/>
                    </a:lnTo>
                    <a:lnTo>
                      <a:pt x="454" y="91"/>
                    </a:lnTo>
                    <a:lnTo>
                      <a:pt x="458" y="89"/>
                    </a:lnTo>
                    <a:lnTo>
                      <a:pt x="461" y="84"/>
                    </a:lnTo>
                    <a:lnTo>
                      <a:pt x="464" y="84"/>
                    </a:lnTo>
                    <a:lnTo>
                      <a:pt x="464" y="73"/>
                    </a:lnTo>
                    <a:lnTo>
                      <a:pt x="462" y="72"/>
                    </a:lnTo>
                    <a:lnTo>
                      <a:pt x="467" y="67"/>
                    </a:lnTo>
                    <a:lnTo>
                      <a:pt x="468" y="76"/>
                    </a:lnTo>
                    <a:lnTo>
                      <a:pt x="471" y="75"/>
                    </a:lnTo>
                    <a:lnTo>
                      <a:pt x="471" y="73"/>
                    </a:lnTo>
                    <a:lnTo>
                      <a:pt x="482" y="72"/>
                    </a:lnTo>
                    <a:lnTo>
                      <a:pt x="485" y="69"/>
                    </a:lnTo>
                    <a:lnTo>
                      <a:pt x="482" y="58"/>
                    </a:lnTo>
                    <a:lnTo>
                      <a:pt x="471" y="54"/>
                    </a:lnTo>
                    <a:lnTo>
                      <a:pt x="467" y="43"/>
                    </a:lnTo>
                    <a:lnTo>
                      <a:pt x="473" y="43"/>
                    </a:lnTo>
                    <a:lnTo>
                      <a:pt x="473" y="46"/>
                    </a:lnTo>
                    <a:lnTo>
                      <a:pt x="483" y="40"/>
                    </a:lnTo>
                    <a:lnTo>
                      <a:pt x="468" y="33"/>
                    </a:lnTo>
                    <a:lnTo>
                      <a:pt x="459" y="36"/>
                    </a:lnTo>
                    <a:lnTo>
                      <a:pt x="458" y="33"/>
                    </a:lnTo>
                    <a:lnTo>
                      <a:pt x="427" y="32"/>
                    </a:lnTo>
                    <a:lnTo>
                      <a:pt x="424" y="40"/>
                    </a:lnTo>
                    <a:lnTo>
                      <a:pt x="403" y="42"/>
                    </a:lnTo>
                    <a:lnTo>
                      <a:pt x="391" y="39"/>
                    </a:lnTo>
                    <a:lnTo>
                      <a:pt x="393" y="35"/>
                    </a:lnTo>
                    <a:lnTo>
                      <a:pt x="390" y="32"/>
                    </a:lnTo>
                    <a:lnTo>
                      <a:pt x="387" y="35"/>
                    </a:lnTo>
                    <a:lnTo>
                      <a:pt x="378" y="24"/>
                    </a:lnTo>
                    <a:lnTo>
                      <a:pt x="376" y="12"/>
                    </a:lnTo>
                    <a:lnTo>
                      <a:pt x="372" y="12"/>
                    </a:lnTo>
                    <a:lnTo>
                      <a:pt x="372" y="17"/>
                    </a:lnTo>
                    <a:lnTo>
                      <a:pt x="355" y="21"/>
                    </a:lnTo>
                    <a:lnTo>
                      <a:pt x="353" y="26"/>
                    </a:lnTo>
                    <a:lnTo>
                      <a:pt x="342" y="18"/>
                    </a:lnTo>
                    <a:lnTo>
                      <a:pt x="329" y="18"/>
                    </a:lnTo>
                    <a:lnTo>
                      <a:pt x="323" y="3"/>
                    </a:lnTo>
                    <a:lnTo>
                      <a:pt x="323" y="0"/>
                    </a:lnTo>
                    <a:lnTo>
                      <a:pt x="321" y="2"/>
                    </a:lnTo>
                    <a:lnTo>
                      <a:pt x="320" y="2"/>
                    </a:lnTo>
                    <a:lnTo>
                      <a:pt x="287" y="9"/>
                    </a:lnTo>
                    <a:lnTo>
                      <a:pt x="284" y="11"/>
                    </a:lnTo>
                    <a:lnTo>
                      <a:pt x="281" y="11"/>
                    </a:lnTo>
                    <a:lnTo>
                      <a:pt x="275" y="12"/>
                    </a:lnTo>
                    <a:lnTo>
                      <a:pt x="274" y="12"/>
                    </a:lnTo>
                    <a:lnTo>
                      <a:pt x="274" y="15"/>
                    </a:lnTo>
                    <a:lnTo>
                      <a:pt x="275" y="20"/>
                    </a:lnTo>
                    <a:lnTo>
                      <a:pt x="277" y="23"/>
                    </a:lnTo>
                    <a:lnTo>
                      <a:pt x="275" y="27"/>
                    </a:lnTo>
                    <a:lnTo>
                      <a:pt x="274" y="29"/>
                    </a:lnTo>
                    <a:lnTo>
                      <a:pt x="263" y="57"/>
                    </a:lnTo>
                    <a:lnTo>
                      <a:pt x="260" y="61"/>
                    </a:lnTo>
                    <a:lnTo>
                      <a:pt x="259" y="69"/>
                    </a:lnTo>
                    <a:lnTo>
                      <a:pt x="257" y="76"/>
                    </a:lnTo>
                    <a:lnTo>
                      <a:pt x="252" y="89"/>
                    </a:lnTo>
                    <a:lnTo>
                      <a:pt x="250" y="92"/>
                    </a:lnTo>
                    <a:lnTo>
                      <a:pt x="244" y="97"/>
                    </a:lnTo>
                    <a:lnTo>
                      <a:pt x="241" y="98"/>
                    </a:lnTo>
                    <a:lnTo>
                      <a:pt x="237" y="101"/>
                    </a:lnTo>
                    <a:lnTo>
                      <a:pt x="229" y="104"/>
                    </a:lnTo>
                    <a:lnTo>
                      <a:pt x="226" y="104"/>
                    </a:lnTo>
                    <a:lnTo>
                      <a:pt x="223" y="104"/>
                    </a:lnTo>
                    <a:lnTo>
                      <a:pt x="219" y="103"/>
                    </a:lnTo>
                    <a:lnTo>
                      <a:pt x="216" y="104"/>
                    </a:lnTo>
                    <a:lnTo>
                      <a:pt x="214" y="103"/>
                    </a:lnTo>
                    <a:lnTo>
                      <a:pt x="213" y="103"/>
                    </a:lnTo>
                    <a:lnTo>
                      <a:pt x="211" y="104"/>
                    </a:lnTo>
                    <a:lnTo>
                      <a:pt x="211" y="103"/>
                    </a:lnTo>
                    <a:lnTo>
                      <a:pt x="210" y="103"/>
                    </a:lnTo>
                    <a:lnTo>
                      <a:pt x="205" y="100"/>
                    </a:lnTo>
                    <a:lnTo>
                      <a:pt x="202" y="100"/>
                    </a:lnTo>
                    <a:lnTo>
                      <a:pt x="200" y="103"/>
                    </a:lnTo>
                    <a:lnTo>
                      <a:pt x="197" y="104"/>
                    </a:lnTo>
                    <a:lnTo>
                      <a:pt x="192" y="107"/>
                    </a:lnTo>
                    <a:lnTo>
                      <a:pt x="191" y="107"/>
                    </a:lnTo>
                    <a:lnTo>
                      <a:pt x="183" y="109"/>
                    </a:lnTo>
                    <a:lnTo>
                      <a:pt x="182" y="109"/>
                    </a:lnTo>
                    <a:lnTo>
                      <a:pt x="180" y="109"/>
                    </a:lnTo>
                    <a:lnTo>
                      <a:pt x="179" y="109"/>
                    </a:lnTo>
                    <a:lnTo>
                      <a:pt x="182" y="110"/>
                    </a:lnTo>
                    <a:lnTo>
                      <a:pt x="179" y="109"/>
                    </a:lnTo>
                    <a:lnTo>
                      <a:pt x="179" y="107"/>
                    </a:lnTo>
                    <a:lnTo>
                      <a:pt x="177" y="107"/>
                    </a:lnTo>
                    <a:lnTo>
                      <a:pt x="174" y="109"/>
                    </a:lnTo>
                    <a:lnTo>
                      <a:pt x="171" y="109"/>
                    </a:lnTo>
                    <a:lnTo>
                      <a:pt x="170" y="107"/>
                    </a:lnTo>
                    <a:lnTo>
                      <a:pt x="168" y="107"/>
                    </a:lnTo>
                    <a:lnTo>
                      <a:pt x="167" y="106"/>
                    </a:lnTo>
                    <a:lnTo>
                      <a:pt x="165" y="106"/>
                    </a:lnTo>
                    <a:lnTo>
                      <a:pt x="162" y="104"/>
                    </a:lnTo>
                    <a:lnTo>
                      <a:pt x="159" y="103"/>
                    </a:lnTo>
                    <a:lnTo>
                      <a:pt x="158" y="103"/>
                    </a:lnTo>
                    <a:lnTo>
                      <a:pt x="156" y="101"/>
                    </a:lnTo>
                    <a:lnTo>
                      <a:pt x="153" y="101"/>
                    </a:lnTo>
                    <a:lnTo>
                      <a:pt x="150" y="103"/>
                    </a:lnTo>
                    <a:lnTo>
                      <a:pt x="148" y="104"/>
                    </a:lnTo>
                    <a:lnTo>
                      <a:pt x="148" y="103"/>
                    </a:lnTo>
                    <a:lnTo>
                      <a:pt x="146" y="103"/>
                    </a:lnTo>
                    <a:lnTo>
                      <a:pt x="145" y="101"/>
                    </a:lnTo>
                    <a:lnTo>
                      <a:pt x="145" y="100"/>
                    </a:lnTo>
                    <a:lnTo>
                      <a:pt x="143" y="100"/>
                    </a:lnTo>
                    <a:lnTo>
                      <a:pt x="142" y="100"/>
                    </a:lnTo>
                    <a:lnTo>
                      <a:pt x="140" y="100"/>
                    </a:lnTo>
                    <a:lnTo>
                      <a:pt x="140" y="98"/>
                    </a:lnTo>
                    <a:lnTo>
                      <a:pt x="139" y="98"/>
                    </a:lnTo>
                    <a:lnTo>
                      <a:pt x="136" y="95"/>
                    </a:lnTo>
                    <a:lnTo>
                      <a:pt x="136" y="94"/>
                    </a:lnTo>
                    <a:lnTo>
                      <a:pt x="134" y="92"/>
                    </a:lnTo>
                    <a:lnTo>
                      <a:pt x="133" y="91"/>
                    </a:lnTo>
                    <a:lnTo>
                      <a:pt x="131" y="91"/>
                    </a:lnTo>
                    <a:lnTo>
                      <a:pt x="130" y="91"/>
                    </a:lnTo>
                    <a:lnTo>
                      <a:pt x="128" y="89"/>
                    </a:lnTo>
                    <a:lnTo>
                      <a:pt x="127" y="91"/>
                    </a:lnTo>
                    <a:lnTo>
                      <a:pt x="124" y="92"/>
                    </a:lnTo>
                    <a:lnTo>
                      <a:pt x="122" y="92"/>
                    </a:lnTo>
                    <a:lnTo>
                      <a:pt x="121" y="94"/>
                    </a:lnTo>
                    <a:lnTo>
                      <a:pt x="119" y="92"/>
                    </a:lnTo>
                    <a:lnTo>
                      <a:pt x="118" y="92"/>
                    </a:lnTo>
                    <a:lnTo>
                      <a:pt x="116" y="92"/>
                    </a:lnTo>
                    <a:lnTo>
                      <a:pt x="116" y="91"/>
                    </a:lnTo>
                    <a:lnTo>
                      <a:pt x="113" y="91"/>
                    </a:lnTo>
                    <a:lnTo>
                      <a:pt x="112" y="92"/>
                    </a:lnTo>
                    <a:lnTo>
                      <a:pt x="110" y="92"/>
                    </a:lnTo>
                    <a:lnTo>
                      <a:pt x="109" y="92"/>
                    </a:lnTo>
                    <a:lnTo>
                      <a:pt x="109" y="91"/>
                    </a:lnTo>
                    <a:lnTo>
                      <a:pt x="107" y="89"/>
                    </a:lnTo>
                    <a:lnTo>
                      <a:pt x="106" y="88"/>
                    </a:lnTo>
                    <a:lnTo>
                      <a:pt x="104" y="87"/>
                    </a:lnTo>
                    <a:lnTo>
                      <a:pt x="103" y="87"/>
                    </a:lnTo>
                    <a:lnTo>
                      <a:pt x="103" y="85"/>
                    </a:lnTo>
                    <a:lnTo>
                      <a:pt x="101" y="84"/>
                    </a:lnTo>
                    <a:lnTo>
                      <a:pt x="100" y="84"/>
                    </a:lnTo>
                    <a:lnTo>
                      <a:pt x="100" y="82"/>
                    </a:lnTo>
                    <a:lnTo>
                      <a:pt x="100" y="81"/>
                    </a:lnTo>
                    <a:lnTo>
                      <a:pt x="98" y="81"/>
                    </a:lnTo>
                    <a:lnTo>
                      <a:pt x="97" y="81"/>
                    </a:lnTo>
                    <a:lnTo>
                      <a:pt x="96" y="79"/>
                    </a:lnTo>
                    <a:lnTo>
                      <a:pt x="96" y="78"/>
                    </a:lnTo>
                    <a:lnTo>
                      <a:pt x="93" y="76"/>
                    </a:lnTo>
                    <a:lnTo>
                      <a:pt x="91" y="76"/>
                    </a:lnTo>
                    <a:lnTo>
                      <a:pt x="88" y="75"/>
                    </a:lnTo>
                    <a:lnTo>
                      <a:pt x="88" y="73"/>
                    </a:lnTo>
                    <a:lnTo>
                      <a:pt x="87" y="73"/>
                    </a:lnTo>
                    <a:lnTo>
                      <a:pt x="85" y="73"/>
                    </a:lnTo>
                    <a:lnTo>
                      <a:pt x="85" y="72"/>
                    </a:lnTo>
                    <a:lnTo>
                      <a:pt x="84" y="72"/>
                    </a:lnTo>
                    <a:lnTo>
                      <a:pt x="84" y="70"/>
                    </a:lnTo>
                    <a:lnTo>
                      <a:pt x="82" y="70"/>
                    </a:lnTo>
                    <a:lnTo>
                      <a:pt x="79" y="67"/>
                    </a:lnTo>
                    <a:lnTo>
                      <a:pt x="78" y="67"/>
                    </a:lnTo>
                    <a:lnTo>
                      <a:pt x="76" y="66"/>
                    </a:lnTo>
                    <a:lnTo>
                      <a:pt x="75" y="66"/>
                    </a:lnTo>
                    <a:lnTo>
                      <a:pt x="73" y="66"/>
                    </a:lnTo>
                    <a:lnTo>
                      <a:pt x="73" y="64"/>
                    </a:lnTo>
                    <a:lnTo>
                      <a:pt x="70" y="61"/>
                    </a:lnTo>
                    <a:lnTo>
                      <a:pt x="70" y="60"/>
                    </a:lnTo>
                    <a:lnTo>
                      <a:pt x="69" y="60"/>
                    </a:lnTo>
                    <a:lnTo>
                      <a:pt x="67" y="63"/>
                    </a:lnTo>
                    <a:lnTo>
                      <a:pt x="66" y="63"/>
                    </a:lnTo>
                    <a:lnTo>
                      <a:pt x="63" y="61"/>
                    </a:lnTo>
                    <a:lnTo>
                      <a:pt x="61" y="61"/>
                    </a:lnTo>
                    <a:lnTo>
                      <a:pt x="60" y="61"/>
                    </a:lnTo>
                    <a:lnTo>
                      <a:pt x="58" y="61"/>
                    </a:lnTo>
                    <a:lnTo>
                      <a:pt x="57" y="61"/>
                    </a:lnTo>
                    <a:lnTo>
                      <a:pt x="55" y="60"/>
                    </a:lnTo>
                    <a:lnTo>
                      <a:pt x="54" y="60"/>
                    </a:lnTo>
                    <a:lnTo>
                      <a:pt x="49" y="60"/>
                    </a:lnTo>
                    <a:lnTo>
                      <a:pt x="46" y="60"/>
                    </a:lnTo>
                    <a:lnTo>
                      <a:pt x="42" y="63"/>
                    </a:lnTo>
                    <a:lnTo>
                      <a:pt x="39" y="63"/>
                    </a:lnTo>
                    <a:lnTo>
                      <a:pt x="38" y="64"/>
                    </a:lnTo>
                    <a:lnTo>
                      <a:pt x="36" y="64"/>
                    </a:lnTo>
                    <a:lnTo>
                      <a:pt x="36" y="63"/>
                    </a:lnTo>
                    <a:lnTo>
                      <a:pt x="36" y="61"/>
                    </a:lnTo>
                    <a:lnTo>
                      <a:pt x="35" y="63"/>
                    </a:lnTo>
                    <a:lnTo>
                      <a:pt x="32" y="61"/>
                    </a:lnTo>
                    <a:lnTo>
                      <a:pt x="32" y="63"/>
                    </a:lnTo>
                    <a:lnTo>
                      <a:pt x="32" y="64"/>
                    </a:lnTo>
                    <a:lnTo>
                      <a:pt x="32" y="66"/>
                    </a:lnTo>
                    <a:lnTo>
                      <a:pt x="29" y="66"/>
                    </a:lnTo>
                    <a:lnTo>
                      <a:pt x="29" y="69"/>
                    </a:lnTo>
                    <a:lnTo>
                      <a:pt x="27" y="70"/>
                    </a:lnTo>
                    <a:lnTo>
                      <a:pt x="24" y="72"/>
                    </a:lnTo>
                    <a:lnTo>
                      <a:pt x="21" y="78"/>
                    </a:lnTo>
                    <a:lnTo>
                      <a:pt x="21" y="79"/>
                    </a:lnTo>
                    <a:lnTo>
                      <a:pt x="20" y="79"/>
                    </a:lnTo>
                    <a:lnTo>
                      <a:pt x="18" y="79"/>
                    </a:lnTo>
                    <a:lnTo>
                      <a:pt x="18" y="81"/>
                    </a:lnTo>
                    <a:lnTo>
                      <a:pt x="15" y="88"/>
                    </a:lnTo>
                    <a:lnTo>
                      <a:pt x="17" y="88"/>
                    </a:lnTo>
                    <a:lnTo>
                      <a:pt x="17" y="89"/>
                    </a:lnTo>
                    <a:lnTo>
                      <a:pt x="18" y="89"/>
                    </a:lnTo>
                    <a:lnTo>
                      <a:pt x="18" y="91"/>
                    </a:lnTo>
                    <a:lnTo>
                      <a:pt x="17" y="91"/>
                    </a:lnTo>
                    <a:lnTo>
                      <a:pt x="15" y="91"/>
                    </a:lnTo>
                    <a:lnTo>
                      <a:pt x="15" y="92"/>
                    </a:lnTo>
                    <a:lnTo>
                      <a:pt x="14" y="92"/>
                    </a:lnTo>
                    <a:lnTo>
                      <a:pt x="15" y="94"/>
                    </a:lnTo>
                    <a:lnTo>
                      <a:pt x="17" y="95"/>
                    </a:lnTo>
                    <a:lnTo>
                      <a:pt x="15" y="97"/>
                    </a:lnTo>
                    <a:lnTo>
                      <a:pt x="14" y="100"/>
                    </a:lnTo>
                    <a:lnTo>
                      <a:pt x="12" y="101"/>
                    </a:lnTo>
                    <a:lnTo>
                      <a:pt x="11" y="101"/>
                    </a:lnTo>
                    <a:lnTo>
                      <a:pt x="11" y="106"/>
                    </a:lnTo>
                    <a:lnTo>
                      <a:pt x="9" y="107"/>
                    </a:lnTo>
                    <a:lnTo>
                      <a:pt x="11" y="107"/>
                    </a:lnTo>
                    <a:lnTo>
                      <a:pt x="12" y="109"/>
                    </a:lnTo>
                    <a:lnTo>
                      <a:pt x="12" y="110"/>
                    </a:lnTo>
                    <a:lnTo>
                      <a:pt x="9" y="112"/>
                    </a:lnTo>
                    <a:lnTo>
                      <a:pt x="9" y="113"/>
                    </a:lnTo>
                    <a:lnTo>
                      <a:pt x="6" y="115"/>
                    </a:lnTo>
                    <a:lnTo>
                      <a:pt x="6" y="116"/>
                    </a:lnTo>
                    <a:lnTo>
                      <a:pt x="8" y="116"/>
                    </a:lnTo>
                    <a:lnTo>
                      <a:pt x="8" y="118"/>
                    </a:lnTo>
                    <a:lnTo>
                      <a:pt x="9" y="118"/>
                    </a:lnTo>
                    <a:lnTo>
                      <a:pt x="9" y="119"/>
                    </a:lnTo>
                    <a:lnTo>
                      <a:pt x="8" y="119"/>
                    </a:lnTo>
                    <a:lnTo>
                      <a:pt x="8" y="121"/>
                    </a:lnTo>
                    <a:lnTo>
                      <a:pt x="8" y="122"/>
                    </a:lnTo>
                    <a:lnTo>
                      <a:pt x="6" y="127"/>
                    </a:lnTo>
                    <a:lnTo>
                      <a:pt x="3" y="127"/>
                    </a:lnTo>
                    <a:lnTo>
                      <a:pt x="3" y="133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FCC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 sz="135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5" name="Freeform 36"/>
              <p:cNvSpPr>
                <a:spLocks/>
              </p:cNvSpPr>
              <p:nvPr/>
            </p:nvSpPr>
            <p:spPr bwMode="auto">
              <a:xfrm>
                <a:off x="2573" y="2934"/>
                <a:ext cx="2161" cy="1196"/>
              </a:xfrm>
              <a:custGeom>
                <a:avLst/>
                <a:gdLst>
                  <a:gd name="T0" fmla="*/ 2015 w 635"/>
                  <a:gd name="T1" fmla="*/ 9747 h 381"/>
                  <a:gd name="T2" fmla="*/ 2998 w 635"/>
                  <a:gd name="T3" fmla="*/ 10328 h 381"/>
                  <a:gd name="T4" fmla="*/ 2049 w 635"/>
                  <a:gd name="T5" fmla="*/ 10701 h 381"/>
                  <a:gd name="T6" fmla="*/ 2998 w 635"/>
                  <a:gd name="T7" fmla="*/ 11166 h 381"/>
                  <a:gd name="T8" fmla="*/ 5513 w 635"/>
                  <a:gd name="T9" fmla="*/ 11539 h 381"/>
                  <a:gd name="T10" fmla="*/ 6231 w 635"/>
                  <a:gd name="T11" fmla="*/ 11728 h 381"/>
                  <a:gd name="T12" fmla="*/ 7215 w 635"/>
                  <a:gd name="T13" fmla="*/ 11442 h 381"/>
                  <a:gd name="T14" fmla="*/ 8280 w 635"/>
                  <a:gd name="T15" fmla="*/ 11166 h 381"/>
                  <a:gd name="T16" fmla="*/ 9774 w 635"/>
                  <a:gd name="T17" fmla="*/ 11291 h 381"/>
                  <a:gd name="T18" fmla="*/ 10005 w 635"/>
                  <a:gd name="T19" fmla="*/ 10513 h 381"/>
                  <a:gd name="T20" fmla="*/ 11942 w 635"/>
                  <a:gd name="T21" fmla="*/ 10544 h 381"/>
                  <a:gd name="T22" fmla="*/ 13759 w 635"/>
                  <a:gd name="T23" fmla="*/ 10180 h 381"/>
                  <a:gd name="T24" fmla="*/ 14467 w 635"/>
                  <a:gd name="T25" fmla="*/ 9932 h 381"/>
                  <a:gd name="T26" fmla="*/ 15808 w 635"/>
                  <a:gd name="T27" fmla="*/ 9311 h 381"/>
                  <a:gd name="T28" fmla="*/ 16989 w 635"/>
                  <a:gd name="T29" fmla="*/ 8661 h 381"/>
                  <a:gd name="T30" fmla="*/ 18323 w 635"/>
                  <a:gd name="T31" fmla="*/ 7794 h 381"/>
                  <a:gd name="T32" fmla="*/ 18877 w 635"/>
                  <a:gd name="T33" fmla="*/ 7490 h 381"/>
                  <a:gd name="T34" fmla="*/ 21831 w 635"/>
                  <a:gd name="T35" fmla="*/ 5293 h 381"/>
                  <a:gd name="T36" fmla="*/ 22189 w 635"/>
                  <a:gd name="T37" fmla="*/ 4916 h 381"/>
                  <a:gd name="T38" fmla="*/ 22665 w 635"/>
                  <a:gd name="T39" fmla="*/ 4671 h 381"/>
                  <a:gd name="T40" fmla="*/ 23764 w 635"/>
                  <a:gd name="T41" fmla="*/ 4021 h 381"/>
                  <a:gd name="T42" fmla="*/ 24795 w 635"/>
                  <a:gd name="T43" fmla="*/ 2788 h 381"/>
                  <a:gd name="T44" fmla="*/ 24554 w 635"/>
                  <a:gd name="T45" fmla="*/ 2414 h 381"/>
                  <a:gd name="T46" fmla="*/ 24322 w 635"/>
                  <a:gd name="T47" fmla="*/ 2197 h 381"/>
                  <a:gd name="T48" fmla="*/ 24009 w 635"/>
                  <a:gd name="T49" fmla="*/ 2197 h 381"/>
                  <a:gd name="T50" fmla="*/ 23962 w 635"/>
                  <a:gd name="T51" fmla="*/ 2100 h 381"/>
                  <a:gd name="T52" fmla="*/ 23489 w 635"/>
                  <a:gd name="T53" fmla="*/ 1981 h 381"/>
                  <a:gd name="T54" fmla="*/ 22617 w 635"/>
                  <a:gd name="T55" fmla="*/ 1733 h 381"/>
                  <a:gd name="T56" fmla="*/ 21045 w 635"/>
                  <a:gd name="T57" fmla="*/ 1419 h 381"/>
                  <a:gd name="T58" fmla="*/ 20222 w 635"/>
                  <a:gd name="T59" fmla="*/ 1271 h 381"/>
                  <a:gd name="T60" fmla="*/ 20695 w 635"/>
                  <a:gd name="T61" fmla="*/ 709 h 381"/>
                  <a:gd name="T62" fmla="*/ 21287 w 635"/>
                  <a:gd name="T63" fmla="*/ 129 h 381"/>
                  <a:gd name="T64" fmla="*/ 19514 w 635"/>
                  <a:gd name="T65" fmla="*/ 304 h 381"/>
                  <a:gd name="T66" fmla="*/ 18289 w 635"/>
                  <a:gd name="T67" fmla="*/ 769 h 381"/>
                  <a:gd name="T68" fmla="*/ 18091 w 635"/>
                  <a:gd name="T69" fmla="*/ 1635 h 381"/>
                  <a:gd name="T70" fmla="*/ 17339 w 635"/>
                  <a:gd name="T71" fmla="*/ 1792 h 381"/>
                  <a:gd name="T72" fmla="*/ 15763 w 635"/>
                  <a:gd name="T73" fmla="*/ 807 h 381"/>
                  <a:gd name="T74" fmla="*/ 15287 w 635"/>
                  <a:gd name="T75" fmla="*/ 1083 h 381"/>
                  <a:gd name="T76" fmla="*/ 15287 w 635"/>
                  <a:gd name="T77" fmla="*/ 1331 h 381"/>
                  <a:gd name="T78" fmla="*/ 14940 w 635"/>
                  <a:gd name="T79" fmla="*/ 1331 h 381"/>
                  <a:gd name="T80" fmla="*/ 14351 w 635"/>
                  <a:gd name="T81" fmla="*/ 1705 h 381"/>
                  <a:gd name="T82" fmla="*/ 13711 w 635"/>
                  <a:gd name="T83" fmla="*/ 1921 h 381"/>
                  <a:gd name="T84" fmla="*/ 12496 w 635"/>
                  <a:gd name="T85" fmla="*/ 1635 h 381"/>
                  <a:gd name="T86" fmla="*/ 11397 w 635"/>
                  <a:gd name="T87" fmla="*/ 1516 h 381"/>
                  <a:gd name="T88" fmla="*/ 10563 w 635"/>
                  <a:gd name="T89" fmla="*/ 1733 h 381"/>
                  <a:gd name="T90" fmla="*/ 9103 w 635"/>
                  <a:gd name="T91" fmla="*/ 1792 h 381"/>
                  <a:gd name="T92" fmla="*/ 9148 w 635"/>
                  <a:gd name="T93" fmla="*/ 2414 h 381"/>
                  <a:gd name="T94" fmla="*/ 8988 w 635"/>
                  <a:gd name="T95" fmla="*/ 3036 h 381"/>
                  <a:gd name="T96" fmla="*/ 8280 w 635"/>
                  <a:gd name="T97" fmla="*/ 3400 h 381"/>
                  <a:gd name="T98" fmla="*/ 6149 w 635"/>
                  <a:gd name="T99" fmla="*/ 3990 h 381"/>
                  <a:gd name="T100" fmla="*/ 4805 w 635"/>
                  <a:gd name="T101" fmla="*/ 5132 h 381"/>
                  <a:gd name="T102" fmla="*/ 4458 w 635"/>
                  <a:gd name="T103" fmla="*/ 5409 h 381"/>
                  <a:gd name="T104" fmla="*/ 4530 w 635"/>
                  <a:gd name="T105" fmla="*/ 5694 h 381"/>
                  <a:gd name="T106" fmla="*/ 3349 w 635"/>
                  <a:gd name="T107" fmla="*/ 6187 h 381"/>
                  <a:gd name="T108" fmla="*/ 2280 w 635"/>
                  <a:gd name="T109" fmla="*/ 6620 h 381"/>
                  <a:gd name="T110" fmla="*/ 1542 w 635"/>
                  <a:gd name="T111" fmla="*/ 6840 h 381"/>
                  <a:gd name="T112" fmla="*/ 1297 w 635"/>
                  <a:gd name="T113" fmla="*/ 7983 h 381"/>
                  <a:gd name="T114" fmla="*/ 824 w 635"/>
                  <a:gd name="T115" fmla="*/ 8071 h 38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35"/>
                  <a:gd name="T175" fmla="*/ 0 h 381"/>
                  <a:gd name="T176" fmla="*/ 635 w 635"/>
                  <a:gd name="T177" fmla="*/ 381 h 38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35" h="381">
                    <a:moveTo>
                      <a:pt x="0" y="312"/>
                    </a:moveTo>
                    <a:lnTo>
                      <a:pt x="45" y="309"/>
                    </a:lnTo>
                    <a:lnTo>
                      <a:pt x="51" y="315"/>
                    </a:lnTo>
                    <a:lnTo>
                      <a:pt x="63" y="313"/>
                    </a:lnTo>
                    <a:lnTo>
                      <a:pt x="78" y="328"/>
                    </a:lnTo>
                    <a:lnTo>
                      <a:pt x="76" y="334"/>
                    </a:lnTo>
                    <a:lnTo>
                      <a:pt x="67" y="332"/>
                    </a:lnTo>
                    <a:lnTo>
                      <a:pt x="55" y="338"/>
                    </a:lnTo>
                    <a:lnTo>
                      <a:pt x="52" y="346"/>
                    </a:lnTo>
                    <a:lnTo>
                      <a:pt x="63" y="344"/>
                    </a:lnTo>
                    <a:lnTo>
                      <a:pt x="82" y="352"/>
                    </a:lnTo>
                    <a:lnTo>
                      <a:pt x="76" y="361"/>
                    </a:lnTo>
                    <a:lnTo>
                      <a:pt x="122" y="368"/>
                    </a:lnTo>
                    <a:lnTo>
                      <a:pt x="125" y="370"/>
                    </a:lnTo>
                    <a:lnTo>
                      <a:pt x="140" y="373"/>
                    </a:lnTo>
                    <a:lnTo>
                      <a:pt x="146" y="379"/>
                    </a:lnTo>
                    <a:lnTo>
                      <a:pt x="155" y="380"/>
                    </a:lnTo>
                    <a:lnTo>
                      <a:pt x="158" y="379"/>
                    </a:lnTo>
                    <a:lnTo>
                      <a:pt x="177" y="381"/>
                    </a:lnTo>
                    <a:lnTo>
                      <a:pt x="174" y="379"/>
                    </a:lnTo>
                    <a:lnTo>
                      <a:pt x="183" y="370"/>
                    </a:lnTo>
                    <a:lnTo>
                      <a:pt x="183" y="364"/>
                    </a:lnTo>
                    <a:lnTo>
                      <a:pt x="195" y="359"/>
                    </a:lnTo>
                    <a:lnTo>
                      <a:pt x="210" y="361"/>
                    </a:lnTo>
                    <a:lnTo>
                      <a:pt x="225" y="365"/>
                    </a:lnTo>
                    <a:lnTo>
                      <a:pt x="240" y="367"/>
                    </a:lnTo>
                    <a:lnTo>
                      <a:pt x="248" y="365"/>
                    </a:lnTo>
                    <a:lnTo>
                      <a:pt x="241" y="358"/>
                    </a:lnTo>
                    <a:lnTo>
                      <a:pt x="244" y="349"/>
                    </a:lnTo>
                    <a:lnTo>
                      <a:pt x="254" y="340"/>
                    </a:lnTo>
                    <a:lnTo>
                      <a:pt x="262" y="337"/>
                    </a:lnTo>
                    <a:lnTo>
                      <a:pt x="283" y="337"/>
                    </a:lnTo>
                    <a:lnTo>
                      <a:pt x="303" y="341"/>
                    </a:lnTo>
                    <a:lnTo>
                      <a:pt x="320" y="341"/>
                    </a:lnTo>
                    <a:lnTo>
                      <a:pt x="345" y="329"/>
                    </a:lnTo>
                    <a:lnTo>
                      <a:pt x="349" y="329"/>
                    </a:lnTo>
                    <a:lnTo>
                      <a:pt x="354" y="327"/>
                    </a:lnTo>
                    <a:lnTo>
                      <a:pt x="363" y="324"/>
                    </a:lnTo>
                    <a:lnTo>
                      <a:pt x="367" y="321"/>
                    </a:lnTo>
                    <a:lnTo>
                      <a:pt x="370" y="321"/>
                    </a:lnTo>
                    <a:lnTo>
                      <a:pt x="391" y="306"/>
                    </a:lnTo>
                    <a:lnTo>
                      <a:pt x="401" y="301"/>
                    </a:lnTo>
                    <a:lnTo>
                      <a:pt x="412" y="292"/>
                    </a:lnTo>
                    <a:lnTo>
                      <a:pt x="424" y="282"/>
                    </a:lnTo>
                    <a:lnTo>
                      <a:pt x="431" y="280"/>
                    </a:lnTo>
                    <a:lnTo>
                      <a:pt x="450" y="264"/>
                    </a:lnTo>
                    <a:lnTo>
                      <a:pt x="461" y="252"/>
                    </a:lnTo>
                    <a:lnTo>
                      <a:pt x="465" y="252"/>
                    </a:lnTo>
                    <a:lnTo>
                      <a:pt x="473" y="246"/>
                    </a:lnTo>
                    <a:lnTo>
                      <a:pt x="477" y="246"/>
                    </a:lnTo>
                    <a:lnTo>
                      <a:pt x="479" y="242"/>
                    </a:lnTo>
                    <a:lnTo>
                      <a:pt x="489" y="236"/>
                    </a:lnTo>
                    <a:lnTo>
                      <a:pt x="538" y="188"/>
                    </a:lnTo>
                    <a:lnTo>
                      <a:pt x="554" y="171"/>
                    </a:lnTo>
                    <a:lnTo>
                      <a:pt x="556" y="168"/>
                    </a:lnTo>
                    <a:lnTo>
                      <a:pt x="563" y="163"/>
                    </a:lnTo>
                    <a:lnTo>
                      <a:pt x="563" y="159"/>
                    </a:lnTo>
                    <a:lnTo>
                      <a:pt x="569" y="153"/>
                    </a:lnTo>
                    <a:lnTo>
                      <a:pt x="578" y="148"/>
                    </a:lnTo>
                    <a:lnTo>
                      <a:pt x="575" y="151"/>
                    </a:lnTo>
                    <a:lnTo>
                      <a:pt x="592" y="139"/>
                    </a:lnTo>
                    <a:lnTo>
                      <a:pt x="598" y="130"/>
                    </a:lnTo>
                    <a:lnTo>
                      <a:pt x="603" y="130"/>
                    </a:lnTo>
                    <a:lnTo>
                      <a:pt x="620" y="116"/>
                    </a:lnTo>
                    <a:lnTo>
                      <a:pt x="635" y="98"/>
                    </a:lnTo>
                    <a:lnTo>
                      <a:pt x="629" y="90"/>
                    </a:lnTo>
                    <a:lnTo>
                      <a:pt x="630" y="87"/>
                    </a:lnTo>
                    <a:lnTo>
                      <a:pt x="629" y="81"/>
                    </a:lnTo>
                    <a:lnTo>
                      <a:pt x="623" y="78"/>
                    </a:lnTo>
                    <a:lnTo>
                      <a:pt x="626" y="77"/>
                    </a:lnTo>
                    <a:lnTo>
                      <a:pt x="614" y="74"/>
                    </a:lnTo>
                    <a:lnTo>
                      <a:pt x="617" y="71"/>
                    </a:lnTo>
                    <a:lnTo>
                      <a:pt x="611" y="72"/>
                    </a:lnTo>
                    <a:lnTo>
                      <a:pt x="612" y="68"/>
                    </a:lnTo>
                    <a:lnTo>
                      <a:pt x="609" y="71"/>
                    </a:lnTo>
                    <a:lnTo>
                      <a:pt x="609" y="69"/>
                    </a:lnTo>
                    <a:lnTo>
                      <a:pt x="606" y="69"/>
                    </a:lnTo>
                    <a:lnTo>
                      <a:pt x="608" y="68"/>
                    </a:lnTo>
                    <a:lnTo>
                      <a:pt x="603" y="68"/>
                    </a:lnTo>
                    <a:lnTo>
                      <a:pt x="599" y="62"/>
                    </a:lnTo>
                    <a:lnTo>
                      <a:pt x="596" y="64"/>
                    </a:lnTo>
                    <a:lnTo>
                      <a:pt x="589" y="61"/>
                    </a:lnTo>
                    <a:lnTo>
                      <a:pt x="584" y="61"/>
                    </a:lnTo>
                    <a:lnTo>
                      <a:pt x="574" y="56"/>
                    </a:lnTo>
                    <a:lnTo>
                      <a:pt x="560" y="59"/>
                    </a:lnTo>
                    <a:lnTo>
                      <a:pt x="543" y="53"/>
                    </a:lnTo>
                    <a:lnTo>
                      <a:pt x="534" y="46"/>
                    </a:lnTo>
                    <a:lnTo>
                      <a:pt x="525" y="50"/>
                    </a:lnTo>
                    <a:lnTo>
                      <a:pt x="522" y="49"/>
                    </a:lnTo>
                    <a:lnTo>
                      <a:pt x="513" y="41"/>
                    </a:lnTo>
                    <a:lnTo>
                      <a:pt x="514" y="26"/>
                    </a:lnTo>
                    <a:lnTo>
                      <a:pt x="523" y="28"/>
                    </a:lnTo>
                    <a:lnTo>
                      <a:pt x="525" y="23"/>
                    </a:lnTo>
                    <a:lnTo>
                      <a:pt x="528" y="26"/>
                    </a:lnTo>
                    <a:lnTo>
                      <a:pt x="541" y="13"/>
                    </a:lnTo>
                    <a:lnTo>
                      <a:pt x="540" y="4"/>
                    </a:lnTo>
                    <a:lnTo>
                      <a:pt x="534" y="0"/>
                    </a:lnTo>
                    <a:lnTo>
                      <a:pt x="513" y="9"/>
                    </a:lnTo>
                    <a:lnTo>
                      <a:pt x="495" y="10"/>
                    </a:lnTo>
                    <a:lnTo>
                      <a:pt x="480" y="12"/>
                    </a:lnTo>
                    <a:lnTo>
                      <a:pt x="474" y="20"/>
                    </a:lnTo>
                    <a:lnTo>
                      <a:pt x="464" y="25"/>
                    </a:lnTo>
                    <a:lnTo>
                      <a:pt x="470" y="35"/>
                    </a:lnTo>
                    <a:lnTo>
                      <a:pt x="461" y="40"/>
                    </a:lnTo>
                    <a:lnTo>
                      <a:pt x="459" y="53"/>
                    </a:lnTo>
                    <a:lnTo>
                      <a:pt x="456" y="53"/>
                    </a:lnTo>
                    <a:lnTo>
                      <a:pt x="458" y="61"/>
                    </a:lnTo>
                    <a:lnTo>
                      <a:pt x="440" y="58"/>
                    </a:lnTo>
                    <a:lnTo>
                      <a:pt x="439" y="55"/>
                    </a:lnTo>
                    <a:lnTo>
                      <a:pt x="424" y="53"/>
                    </a:lnTo>
                    <a:lnTo>
                      <a:pt x="400" y="26"/>
                    </a:lnTo>
                    <a:lnTo>
                      <a:pt x="394" y="28"/>
                    </a:lnTo>
                    <a:lnTo>
                      <a:pt x="397" y="32"/>
                    </a:lnTo>
                    <a:lnTo>
                      <a:pt x="388" y="35"/>
                    </a:lnTo>
                    <a:lnTo>
                      <a:pt x="393" y="38"/>
                    </a:lnTo>
                    <a:lnTo>
                      <a:pt x="387" y="37"/>
                    </a:lnTo>
                    <a:lnTo>
                      <a:pt x="388" y="43"/>
                    </a:lnTo>
                    <a:lnTo>
                      <a:pt x="382" y="41"/>
                    </a:lnTo>
                    <a:lnTo>
                      <a:pt x="381" y="46"/>
                    </a:lnTo>
                    <a:lnTo>
                      <a:pt x="379" y="43"/>
                    </a:lnTo>
                    <a:lnTo>
                      <a:pt x="372" y="49"/>
                    </a:lnTo>
                    <a:lnTo>
                      <a:pt x="361" y="47"/>
                    </a:lnTo>
                    <a:lnTo>
                      <a:pt x="364" y="55"/>
                    </a:lnTo>
                    <a:lnTo>
                      <a:pt x="355" y="56"/>
                    </a:lnTo>
                    <a:lnTo>
                      <a:pt x="358" y="58"/>
                    </a:lnTo>
                    <a:lnTo>
                      <a:pt x="348" y="62"/>
                    </a:lnTo>
                    <a:lnTo>
                      <a:pt x="346" y="59"/>
                    </a:lnTo>
                    <a:lnTo>
                      <a:pt x="318" y="58"/>
                    </a:lnTo>
                    <a:lnTo>
                      <a:pt x="317" y="53"/>
                    </a:lnTo>
                    <a:lnTo>
                      <a:pt x="299" y="52"/>
                    </a:lnTo>
                    <a:lnTo>
                      <a:pt x="290" y="44"/>
                    </a:lnTo>
                    <a:lnTo>
                      <a:pt x="289" y="49"/>
                    </a:lnTo>
                    <a:lnTo>
                      <a:pt x="269" y="53"/>
                    </a:lnTo>
                    <a:lnTo>
                      <a:pt x="265" y="52"/>
                    </a:lnTo>
                    <a:lnTo>
                      <a:pt x="268" y="56"/>
                    </a:lnTo>
                    <a:lnTo>
                      <a:pt x="251" y="64"/>
                    </a:lnTo>
                    <a:lnTo>
                      <a:pt x="241" y="55"/>
                    </a:lnTo>
                    <a:lnTo>
                      <a:pt x="231" y="58"/>
                    </a:lnTo>
                    <a:lnTo>
                      <a:pt x="232" y="71"/>
                    </a:lnTo>
                    <a:lnTo>
                      <a:pt x="237" y="72"/>
                    </a:lnTo>
                    <a:lnTo>
                      <a:pt x="232" y="78"/>
                    </a:lnTo>
                    <a:lnTo>
                      <a:pt x="235" y="84"/>
                    </a:lnTo>
                    <a:lnTo>
                      <a:pt x="232" y="96"/>
                    </a:lnTo>
                    <a:lnTo>
                      <a:pt x="228" y="98"/>
                    </a:lnTo>
                    <a:lnTo>
                      <a:pt x="231" y="101"/>
                    </a:lnTo>
                    <a:lnTo>
                      <a:pt x="222" y="113"/>
                    </a:lnTo>
                    <a:lnTo>
                      <a:pt x="210" y="110"/>
                    </a:lnTo>
                    <a:lnTo>
                      <a:pt x="179" y="121"/>
                    </a:lnTo>
                    <a:lnTo>
                      <a:pt x="179" y="126"/>
                    </a:lnTo>
                    <a:lnTo>
                      <a:pt x="156" y="129"/>
                    </a:lnTo>
                    <a:lnTo>
                      <a:pt x="147" y="156"/>
                    </a:lnTo>
                    <a:lnTo>
                      <a:pt x="116" y="162"/>
                    </a:lnTo>
                    <a:lnTo>
                      <a:pt x="122" y="166"/>
                    </a:lnTo>
                    <a:lnTo>
                      <a:pt x="119" y="166"/>
                    </a:lnTo>
                    <a:lnTo>
                      <a:pt x="115" y="169"/>
                    </a:lnTo>
                    <a:lnTo>
                      <a:pt x="113" y="175"/>
                    </a:lnTo>
                    <a:lnTo>
                      <a:pt x="119" y="173"/>
                    </a:lnTo>
                    <a:lnTo>
                      <a:pt x="124" y="179"/>
                    </a:lnTo>
                    <a:lnTo>
                      <a:pt x="115" y="184"/>
                    </a:lnTo>
                    <a:lnTo>
                      <a:pt x="115" y="196"/>
                    </a:lnTo>
                    <a:lnTo>
                      <a:pt x="95" y="206"/>
                    </a:lnTo>
                    <a:lnTo>
                      <a:pt x="85" y="200"/>
                    </a:lnTo>
                    <a:lnTo>
                      <a:pt x="75" y="208"/>
                    </a:lnTo>
                    <a:lnTo>
                      <a:pt x="76" y="214"/>
                    </a:lnTo>
                    <a:lnTo>
                      <a:pt x="58" y="214"/>
                    </a:lnTo>
                    <a:lnTo>
                      <a:pt x="54" y="218"/>
                    </a:lnTo>
                    <a:lnTo>
                      <a:pt x="48" y="215"/>
                    </a:lnTo>
                    <a:lnTo>
                      <a:pt x="39" y="221"/>
                    </a:lnTo>
                    <a:lnTo>
                      <a:pt x="52" y="257"/>
                    </a:lnTo>
                    <a:lnTo>
                      <a:pt x="37" y="254"/>
                    </a:lnTo>
                    <a:lnTo>
                      <a:pt x="33" y="258"/>
                    </a:lnTo>
                    <a:lnTo>
                      <a:pt x="27" y="254"/>
                    </a:lnTo>
                    <a:lnTo>
                      <a:pt x="27" y="263"/>
                    </a:lnTo>
                    <a:lnTo>
                      <a:pt x="21" y="261"/>
                    </a:lnTo>
                    <a:lnTo>
                      <a:pt x="0" y="312"/>
                    </a:lnTo>
                    <a:close/>
                  </a:path>
                </a:pathLst>
              </a:custGeom>
              <a:solidFill>
                <a:srgbClr val="CCFF66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 sz="1350" dirty="0"/>
              </a:p>
            </p:txBody>
          </p:sp>
          <p:sp>
            <p:nvSpPr>
              <p:cNvPr id="56" name="Freeform 37"/>
              <p:cNvSpPr>
                <a:spLocks/>
              </p:cNvSpPr>
              <p:nvPr/>
            </p:nvSpPr>
            <p:spPr bwMode="auto">
              <a:xfrm>
                <a:off x="1123" y="3060"/>
                <a:ext cx="1872" cy="1250"/>
              </a:xfrm>
              <a:custGeom>
                <a:avLst/>
                <a:gdLst>
                  <a:gd name="T0" fmla="*/ 395 w 550"/>
                  <a:gd name="T1" fmla="*/ 1420 h 398"/>
                  <a:gd name="T2" fmla="*/ 1099 w 550"/>
                  <a:gd name="T3" fmla="*/ 958 h 398"/>
                  <a:gd name="T4" fmla="*/ 2049 w 550"/>
                  <a:gd name="T5" fmla="*/ 590 h 398"/>
                  <a:gd name="T6" fmla="*/ 2444 w 550"/>
                  <a:gd name="T7" fmla="*/ 0 h 398"/>
                  <a:gd name="T8" fmla="*/ 3986 w 550"/>
                  <a:gd name="T9" fmla="*/ 867 h 398"/>
                  <a:gd name="T10" fmla="*/ 3870 w 550"/>
                  <a:gd name="T11" fmla="*/ 1520 h 398"/>
                  <a:gd name="T12" fmla="*/ 4265 w 550"/>
                  <a:gd name="T13" fmla="*/ 2663 h 398"/>
                  <a:gd name="T14" fmla="*/ 4380 w 550"/>
                  <a:gd name="T15" fmla="*/ 3345 h 398"/>
                  <a:gd name="T16" fmla="*/ 4333 w 550"/>
                  <a:gd name="T17" fmla="*/ 3876 h 398"/>
                  <a:gd name="T18" fmla="*/ 4854 w 550"/>
                  <a:gd name="T19" fmla="*/ 4212 h 398"/>
                  <a:gd name="T20" fmla="*/ 5759 w 550"/>
                  <a:gd name="T21" fmla="*/ 4585 h 398"/>
                  <a:gd name="T22" fmla="*/ 5837 w 550"/>
                  <a:gd name="T23" fmla="*/ 4962 h 398"/>
                  <a:gd name="T24" fmla="*/ 5919 w 550"/>
                  <a:gd name="T25" fmla="*/ 5732 h 398"/>
                  <a:gd name="T26" fmla="*/ 6429 w 550"/>
                  <a:gd name="T27" fmla="*/ 5700 h 398"/>
                  <a:gd name="T28" fmla="*/ 7137 w 550"/>
                  <a:gd name="T29" fmla="*/ 5484 h 398"/>
                  <a:gd name="T30" fmla="*/ 8121 w 550"/>
                  <a:gd name="T31" fmla="*/ 4921 h 398"/>
                  <a:gd name="T32" fmla="*/ 7808 w 550"/>
                  <a:gd name="T33" fmla="*/ 5515 h 398"/>
                  <a:gd name="T34" fmla="*/ 8676 w 550"/>
                  <a:gd name="T35" fmla="*/ 6815 h 398"/>
                  <a:gd name="T36" fmla="*/ 9741 w 550"/>
                  <a:gd name="T37" fmla="*/ 7032 h 398"/>
                  <a:gd name="T38" fmla="*/ 10483 w 550"/>
                  <a:gd name="T39" fmla="*/ 6253 h 398"/>
                  <a:gd name="T40" fmla="*/ 11794 w 550"/>
                  <a:gd name="T41" fmla="*/ 5672 h 398"/>
                  <a:gd name="T42" fmla="*/ 12696 w 550"/>
                  <a:gd name="T43" fmla="*/ 5298 h 398"/>
                  <a:gd name="T44" fmla="*/ 13404 w 550"/>
                  <a:gd name="T45" fmla="*/ 5050 h 398"/>
                  <a:gd name="T46" fmla="*/ 13996 w 550"/>
                  <a:gd name="T47" fmla="*/ 4921 h 398"/>
                  <a:gd name="T48" fmla="*/ 14469 w 550"/>
                  <a:gd name="T49" fmla="*/ 4460 h 398"/>
                  <a:gd name="T50" fmla="*/ 14632 w 550"/>
                  <a:gd name="T51" fmla="*/ 4092 h 398"/>
                  <a:gd name="T52" fmla="*/ 15105 w 550"/>
                  <a:gd name="T53" fmla="*/ 3442 h 398"/>
                  <a:gd name="T54" fmla="*/ 16290 w 550"/>
                  <a:gd name="T55" fmla="*/ 3621 h 398"/>
                  <a:gd name="T56" fmla="*/ 17226 w 550"/>
                  <a:gd name="T57" fmla="*/ 4055 h 398"/>
                  <a:gd name="T58" fmla="*/ 18060 w 550"/>
                  <a:gd name="T59" fmla="*/ 4212 h 398"/>
                  <a:gd name="T60" fmla="*/ 18931 w 550"/>
                  <a:gd name="T61" fmla="*/ 3442 h 398"/>
                  <a:gd name="T62" fmla="*/ 20030 w 550"/>
                  <a:gd name="T63" fmla="*/ 3442 h 398"/>
                  <a:gd name="T64" fmla="*/ 20619 w 550"/>
                  <a:gd name="T65" fmla="*/ 3907 h 398"/>
                  <a:gd name="T66" fmla="*/ 21259 w 550"/>
                  <a:gd name="T67" fmla="*/ 3807 h 398"/>
                  <a:gd name="T68" fmla="*/ 21327 w 550"/>
                  <a:gd name="T69" fmla="*/ 4834 h 398"/>
                  <a:gd name="T70" fmla="*/ 18686 w 550"/>
                  <a:gd name="T71" fmla="*/ 5424 h 398"/>
                  <a:gd name="T72" fmla="*/ 17621 w 550"/>
                  <a:gd name="T73" fmla="*/ 6847 h 398"/>
                  <a:gd name="T74" fmla="*/ 19438 w 550"/>
                  <a:gd name="T75" fmla="*/ 9045 h 398"/>
                  <a:gd name="T76" fmla="*/ 19554 w 550"/>
                  <a:gd name="T77" fmla="*/ 9943 h 398"/>
                  <a:gd name="T78" fmla="*/ 18931 w 550"/>
                  <a:gd name="T79" fmla="*/ 10258 h 398"/>
                  <a:gd name="T80" fmla="*/ 17702 w 550"/>
                  <a:gd name="T81" fmla="*/ 10072 h 398"/>
                  <a:gd name="T82" fmla="*/ 16913 w 550"/>
                  <a:gd name="T83" fmla="*/ 10041 h 398"/>
                  <a:gd name="T84" fmla="*/ 14585 w 550"/>
                  <a:gd name="T85" fmla="*/ 10437 h 398"/>
                  <a:gd name="T86" fmla="*/ 13764 w 550"/>
                  <a:gd name="T87" fmla="*/ 10751 h 398"/>
                  <a:gd name="T88" fmla="*/ 12420 w 550"/>
                  <a:gd name="T89" fmla="*/ 11128 h 398"/>
                  <a:gd name="T90" fmla="*/ 9894 w 550"/>
                  <a:gd name="T91" fmla="*/ 10999 h 398"/>
                  <a:gd name="T92" fmla="*/ 9384 w 550"/>
                  <a:gd name="T93" fmla="*/ 11303 h 398"/>
                  <a:gd name="T94" fmla="*/ 7692 w 550"/>
                  <a:gd name="T95" fmla="*/ 12271 h 398"/>
                  <a:gd name="T96" fmla="*/ 6314 w 550"/>
                  <a:gd name="T97" fmla="*/ 12114 h 398"/>
                  <a:gd name="T98" fmla="*/ 5201 w 550"/>
                  <a:gd name="T99" fmla="*/ 11215 h 398"/>
                  <a:gd name="T100" fmla="*/ 4690 w 550"/>
                  <a:gd name="T101" fmla="*/ 10911 h 398"/>
                  <a:gd name="T102" fmla="*/ 3509 w 550"/>
                  <a:gd name="T103" fmla="*/ 10842 h 398"/>
                  <a:gd name="T104" fmla="*/ 2284 w 550"/>
                  <a:gd name="T105" fmla="*/ 10405 h 398"/>
                  <a:gd name="T106" fmla="*/ 1971 w 550"/>
                  <a:gd name="T107" fmla="*/ 10534 h 398"/>
                  <a:gd name="T108" fmla="*/ 2328 w 550"/>
                  <a:gd name="T109" fmla="*/ 9755 h 398"/>
                  <a:gd name="T110" fmla="*/ 1739 w 550"/>
                  <a:gd name="T111" fmla="*/ 8455 h 398"/>
                  <a:gd name="T112" fmla="*/ 1181 w 550"/>
                  <a:gd name="T113" fmla="*/ 7802 h 398"/>
                  <a:gd name="T114" fmla="*/ 626 w 550"/>
                  <a:gd name="T115" fmla="*/ 7340 h 398"/>
                  <a:gd name="T116" fmla="*/ 984 w 550"/>
                  <a:gd name="T117" fmla="*/ 6570 h 398"/>
                  <a:gd name="T118" fmla="*/ 1933 w 550"/>
                  <a:gd name="T119" fmla="*/ 5050 h 398"/>
                  <a:gd name="T120" fmla="*/ 1692 w 550"/>
                  <a:gd name="T121" fmla="*/ 3995 h 398"/>
                  <a:gd name="T122" fmla="*/ 163 w 550"/>
                  <a:gd name="T123" fmla="*/ 2198 h 3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50"/>
                  <a:gd name="T187" fmla="*/ 0 h 398"/>
                  <a:gd name="T188" fmla="*/ 550 w 550"/>
                  <a:gd name="T189" fmla="*/ 398 h 39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50" h="398">
                    <a:moveTo>
                      <a:pt x="0" y="65"/>
                    </a:moveTo>
                    <a:lnTo>
                      <a:pt x="6" y="68"/>
                    </a:lnTo>
                    <a:lnTo>
                      <a:pt x="4" y="59"/>
                    </a:lnTo>
                    <a:lnTo>
                      <a:pt x="7" y="58"/>
                    </a:lnTo>
                    <a:lnTo>
                      <a:pt x="9" y="56"/>
                    </a:lnTo>
                    <a:lnTo>
                      <a:pt x="15" y="53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19" y="43"/>
                    </a:lnTo>
                    <a:lnTo>
                      <a:pt x="21" y="40"/>
                    </a:lnTo>
                    <a:lnTo>
                      <a:pt x="21" y="35"/>
                    </a:lnTo>
                    <a:lnTo>
                      <a:pt x="21" y="32"/>
                    </a:lnTo>
                    <a:lnTo>
                      <a:pt x="24" y="31"/>
                    </a:lnTo>
                    <a:lnTo>
                      <a:pt x="28" y="31"/>
                    </a:lnTo>
                    <a:lnTo>
                      <a:pt x="34" y="37"/>
                    </a:lnTo>
                    <a:lnTo>
                      <a:pt x="39" y="35"/>
                    </a:lnTo>
                    <a:lnTo>
                      <a:pt x="37" y="34"/>
                    </a:lnTo>
                    <a:lnTo>
                      <a:pt x="39" y="34"/>
                    </a:lnTo>
                    <a:lnTo>
                      <a:pt x="42" y="34"/>
                    </a:lnTo>
                    <a:lnTo>
                      <a:pt x="43" y="34"/>
                    </a:lnTo>
                    <a:lnTo>
                      <a:pt x="52" y="19"/>
                    </a:lnTo>
                    <a:lnTo>
                      <a:pt x="52" y="12"/>
                    </a:lnTo>
                    <a:lnTo>
                      <a:pt x="55" y="9"/>
                    </a:lnTo>
                    <a:lnTo>
                      <a:pt x="53" y="3"/>
                    </a:lnTo>
                    <a:lnTo>
                      <a:pt x="58" y="7"/>
                    </a:lnTo>
                    <a:lnTo>
                      <a:pt x="64" y="15"/>
                    </a:lnTo>
                    <a:lnTo>
                      <a:pt x="62" y="6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6" y="10"/>
                    </a:lnTo>
                    <a:lnTo>
                      <a:pt x="85" y="12"/>
                    </a:lnTo>
                    <a:lnTo>
                      <a:pt x="88" y="15"/>
                    </a:lnTo>
                    <a:lnTo>
                      <a:pt x="88" y="21"/>
                    </a:lnTo>
                    <a:lnTo>
                      <a:pt x="94" y="25"/>
                    </a:lnTo>
                    <a:lnTo>
                      <a:pt x="101" y="28"/>
                    </a:lnTo>
                    <a:lnTo>
                      <a:pt x="102" y="38"/>
                    </a:lnTo>
                    <a:lnTo>
                      <a:pt x="101" y="38"/>
                    </a:lnTo>
                    <a:lnTo>
                      <a:pt x="95" y="40"/>
                    </a:lnTo>
                    <a:lnTo>
                      <a:pt x="95" y="41"/>
                    </a:lnTo>
                    <a:lnTo>
                      <a:pt x="99" y="44"/>
                    </a:lnTo>
                    <a:lnTo>
                      <a:pt x="104" y="46"/>
                    </a:lnTo>
                    <a:lnTo>
                      <a:pt x="98" y="49"/>
                    </a:lnTo>
                    <a:lnTo>
                      <a:pt x="98" y="55"/>
                    </a:lnTo>
                    <a:lnTo>
                      <a:pt x="101" y="62"/>
                    </a:lnTo>
                    <a:lnTo>
                      <a:pt x="101" y="76"/>
                    </a:lnTo>
                    <a:lnTo>
                      <a:pt x="102" y="77"/>
                    </a:lnTo>
                    <a:lnTo>
                      <a:pt x="107" y="80"/>
                    </a:lnTo>
                    <a:lnTo>
                      <a:pt x="104" y="83"/>
                    </a:lnTo>
                    <a:lnTo>
                      <a:pt x="108" y="86"/>
                    </a:lnTo>
                    <a:lnTo>
                      <a:pt x="108" y="90"/>
                    </a:lnTo>
                    <a:lnTo>
                      <a:pt x="107" y="96"/>
                    </a:lnTo>
                    <a:lnTo>
                      <a:pt x="111" y="99"/>
                    </a:lnTo>
                    <a:lnTo>
                      <a:pt x="110" y="102"/>
                    </a:lnTo>
                    <a:lnTo>
                      <a:pt x="113" y="104"/>
                    </a:lnTo>
                    <a:lnTo>
                      <a:pt x="113" y="105"/>
                    </a:lnTo>
                    <a:lnTo>
                      <a:pt x="111" y="108"/>
                    </a:lnTo>
                    <a:lnTo>
                      <a:pt x="113" y="111"/>
                    </a:lnTo>
                    <a:lnTo>
                      <a:pt x="110" y="113"/>
                    </a:lnTo>
                    <a:lnTo>
                      <a:pt x="113" y="120"/>
                    </a:lnTo>
                    <a:lnTo>
                      <a:pt x="111" y="122"/>
                    </a:lnTo>
                    <a:lnTo>
                      <a:pt x="113" y="123"/>
                    </a:lnTo>
                    <a:lnTo>
                      <a:pt x="113" y="125"/>
                    </a:lnTo>
                    <a:lnTo>
                      <a:pt x="110" y="125"/>
                    </a:lnTo>
                    <a:lnTo>
                      <a:pt x="110" y="126"/>
                    </a:lnTo>
                    <a:lnTo>
                      <a:pt x="108" y="126"/>
                    </a:lnTo>
                    <a:lnTo>
                      <a:pt x="108" y="131"/>
                    </a:lnTo>
                    <a:lnTo>
                      <a:pt x="117" y="133"/>
                    </a:lnTo>
                    <a:lnTo>
                      <a:pt x="117" y="132"/>
                    </a:lnTo>
                    <a:lnTo>
                      <a:pt x="122" y="133"/>
                    </a:lnTo>
                    <a:lnTo>
                      <a:pt x="123" y="136"/>
                    </a:lnTo>
                    <a:lnTo>
                      <a:pt x="128" y="131"/>
                    </a:lnTo>
                    <a:lnTo>
                      <a:pt x="131" y="129"/>
                    </a:lnTo>
                    <a:lnTo>
                      <a:pt x="128" y="138"/>
                    </a:lnTo>
                    <a:lnTo>
                      <a:pt x="132" y="139"/>
                    </a:lnTo>
                    <a:lnTo>
                      <a:pt x="137" y="145"/>
                    </a:lnTo>
                    <a:lnTo>
                      <a:pt x="140" y="144"/>
                    </a:lnTo>
                    <a:lnTo>
                      <a:pt x="146" y="148"/>
                    </a:lnTo>
                    <a:lnTo>
                      <a:pt x="147" y="151"/>
                    </a:lnTo>
                    <a:lnTo>
                      <a:pt x="148" y="150"/>
                    </a:lnTo>
                    <a:lnTo>
                      <a:pt x="148" y="151"/>
                    </a:lnTo>
                    <a:lnTo>
                      <a:pt x="146" y="156"/>
                    </a:lnTo>
                    <a:lnTo>
                      <a:pt x="148" y="157"/>
                    </a:lnTo>
                    <a:lnTo>
                      <a:pt x="147" y="159"/>
                    </a:lnTo>
                    <a:lnTo>
                      <a:pt x="148" y="160"/>
                    </a:lnTo>
                    <a:lnTo>
                      <a:pt x="147" y="163"/>
                    </a:lnTo>
                    <a:lnTo>
                      <a:pt x="148" y="165"/>
                    </a:lnTo>
                    <a:lnTo>
                      <a:pt x="147" y="165"/>
                    </a:lnTo>
                    <a:lnTo>
                      <a:pt x="141" y="169"/>
                    </a:lnTo>
                    <a:lnTo>
                      <a:pt x="141" y="172"/>
                    </a:lnTo>
                    <a:lnTo>
                      <a:pt x="147" y="183"/>
                    </a:lnTo>
                    <a:lnTo>
                      <a:pt x="150" y="185"/>
                    </a:lnTo>
                    <a:lnTo>
                      <a:pt x="146" y="190"/>
                    </a:lnTo>
                    <a:lnTo>
                      <a:pt x="148" y="200"/>
                    </a:lnTo>
                    <a:lnTo>
                      <a:pt x="150" y="203"/>
                    </a:lnTo>
                    <a:lnTo>
                      <a:pt x="156" y="200"/>
                    </a:lnTo>
                    <a:lnTo>
                      <a:pt x="159" y="184"/>
                    </a:lnTo>
                    <a:lnTo>
                      <a:pt x="160" y="183"/>
                    </a:lnTo>
                    <a:lnTo>
                      <a:pt x="163" y="184"/>
                    </a:lnTo>
                    <a:lnTo>
                      <a:pt x="168" y="181"/>
                    </a:lnTo>
                    <a:lnTo>
                      <a:pt x="166" y="181"/>
                    </a:lnTo>
                    <a:lnTo>
                      <a:pt x="168" y="178"/>
                    </a:lnTo>
                    <a:lnTo>
                      <a:pt x="169" y="180"/>
                    </a:lnTo>
                    <a:lnTo>
                      <a:pt x="172" y="178"/>
                    </a:lnTo>
                    <a:lnTo>
                      <a:pt x="175" y="175"/>
                    </a:lnTo>
                    <a:lnTo>
                      <a:pt x="181" y="177"/>
                    </a:lnTo>
                    <a:lnTo>
                      <a:pt x="186" y="175"/>
                    </a:lnTo>
                    <a:lnTo>
                      <a:pt x="193" y="169"/>
                    </a:lnTo>
                    <a:lnTo>
                      <a:pt x="195" y="166"/>
                    </a:lnTo>
                    <a:lnTo>
                      <a:pt x="198" y="165"/>
                    </a:lnTo>
                    <a:lnTo>
                      <a:pt x="200" y="162"/>
                    </a:lnTo>
                    <a:lnTo>
                      <a:pt x="203" y="159"/>
                    </a:lnTo>
                    <a:lnTo>
                      <a:pt x="206" y="159"/>
                    </a:lnTo>
                    <a:lnTo>
                      <a:pt x="211" y="166"/>
                    </a:lnTo>
                    <a:lnTo>
                      <a:pt x="212" y="171"/>
                    </a:lnTo>
                    <a:lnTo>
                      <a:pt x="208" y="171"/>
                    </a:lnTo>
                    <a:lnTo>
                      <a:pt x="205" y="174"/>
                    </a:lnTo>
                    <a:lnTo>
                      <a:pt x="205" y="177"/>
                    </a:lnTo>
                    <a:lnTo>
                      <a:pt x="200" y="181"/>
                    </a:lnTo>
                    <a:lnTo>
                      <a:pt x="198" y="178"/>
                    </a:lnTo>
                    <a:lnTo>
                      <a:pt x="198" y="188"/>
                    </a:lnTo>
                    <a:lnTo>
                      <a:pt x="200" y="193"/>
                    </a:lnTo>
                    <a:lnTo>
                      <a:pt x="202" y="200"/>
                    </a:lnTo>
                    <a:lnTo>
                      <a:pt x="206" y="205"/>
                    </a:lnTo>
                    <a:lnTo>
                      <a:pt x="208" y="212"/>
                    </a:lnTo>
                    <a:lnTo>
                      <a:pt x="217" y="215"/>
                    </a:lnTo>
                    <a:lnTo>
                      <a:pt x="220" y="220"/>
                    </a:lnTo>
                    <a:lnTo>
                      <a:pt x="221" y="224"/>
                    </a:lnTo>
                    <a:lnTo>
                      <a:pt x="229" y="227"/>
                    </a:lnTo>
                    <a:lnTo>
                      <a:pt x="233" y="227"/>
                    </a:lnTo>
                    <a:lnTo>
                      <a:pt x="238" y="223"/>
                    </a:lnTo>
                    <a:lnTo>
                      <a:pt x="241" y="227"/>
                    </a:lnTo>
                    <a:lnTo>
                      <a:pt x="242" y="229"/>
                    </a:lnTo>
                    <a:lnTo>
                      <a:pt x="247" y="227"/>
                    </a:lnTo>
                    <a:lnTo>
                      <a:pt x="252" y="227"/>
                    </a:lnTo>
                    <a:lnTo>
                      <a:pt x="254" y="226"/>
                    </a:lnTo>
                    <a:lnTo>
                      <a:pt x="260" y="221"/>
                    </a:lnTo>
                    <a:lnTo>
                      <a:pt x="261" y="214"/>
                    </a:lnTo>
                    <a:lnTo>
                      <a:pt x="257" y="208"/>
                    </a:lnTo>
                    <a:lnTo>
                      <a:pt x="261" y="203"/>
                    </a:lnTo>
                    <a:lnTo>
                      <a:pt x="266" y="202"/>
                    </a:lnTo>
                    <a:lnTo>
                      <a:pt x="272" y="200"/>
                    </a:lnTo>
                    <a:lnTo>
                      <a:pt x="279" y="202"/>
                    </a:lnTo>
                    <a:lnTo>
                      <a:pt x="285" y="200"/>
                    </a:lnTo>
                    <a:lnTo>
                      <a:pt x="288" y="199"/>
                    </a:lnTo>
                    <a:lnTo>
                      <a:pt x="288" y="193"/>
                    </a:lnTo>
                    <a:lnTo>
                      <a:pt x="294" y="184"/>
                    </a:lnTo>
                    <a:lnTo>
                      <a:pt x="299" y="183"/>
                    </a:lnTo>
                    <a:lnTo>
                      <a:pt x="300" y="181"/>
                    </a:lnTo>
                    <a:lnTo>
                      <a:pt x="302" y="177"/>
                    </a:lnTo>
                    <a:lnTo>
                      <a:pt x="306" y="177"/>
                    </a:lnTo>
                    <a:lnTo>
                      <a:pt x="310" y="175"/>
                    </a:lnTo>
                    <a:lnTo>
                      <a:pt x="315" y="174"/>
                    </a:lnTo>
                    <a:lnTo>
                      <a:pt x="318" y="174"/>
                    </a:lnTo>
                    <a:lnTo>
                      <a:pt x="322" y="171"/>
                    </a:lnTo>
                    <a:lnTo>
                      <a:pt x="321" y="163"/>
                    </a:lnTo>
                    <a:lnTo>
                      <a:pt x="327" y="162"/>
                    </a:lnTo>
                    <a:lnTo>
                      <a:pt x="330" y="162"/>
                    </a:lnTo>
                    <a:lnTo>
                      <a:pt x="333" y="165"/>
                    </a:lnTo>
                    <a:lnTo>
                      <a:pt x="334" y="165"/>
                    </a:lnTo>
                    <a:lnTo>
                      <a:pt x="337" y="162"/>
                    </a:lnTo>
                    <a:lnTo>
                      <a:pt x="340" y="163"/>
                    </a:lnTo>
                    <a:lnTo>
                      <a:pt x="340" y="165"/>
                    </a:lnTo>
                    <a:lnTo>
                      <a:pt x="348" y="168"/>
                    </a:lnTo>
                    <a:lnTo>
                      <a:pt x="352" y="166"/>
                    </a:lnTo>
                    <a:lnTo>
                      <a:pt x="352" y="160"/>
                    </a:lnTo>
                    <a:lnTo>
                      <a:pt x="348" y="159"/>
                    </a:lnTo>
                    <a:lnTo>
                      <a:pt x="349" y="157"/>
                    </a:lnTo>
                    <a:lnTo>
                      <a:pt x="355" y="159"/>
                    </a:lnTo>
                    <a:lnTo>
                      <a:pt x="356" y="162"/>
                    </a:lnTo>
                    <a:lnTo>
                      <a:pt x="359" y="160"/>
                    </a:lnTo>
                    <a:lnTo>
                      <a:pt x="362" y="151"/>
                    </a:lnTo>
                    <a:lnTo>
                      <a:pt x="365" y="150"/>
                    </a:lnTo>
                    <a:lnTo>
                      <a:pt x="368" y="156"/>
                    </a:lnTo>
                    <a:lnTo>
                      <a:pt x="371" y="148"/>
                    </a:lnTo>
                    <a:lnTo>
                      <a:pt x="367" y="144"/>
                    </a:lnTo>
                    <a:lnTo>
                      <a:pt x="368" y="142"/>
                    </a:lnTo>
                    <a:lnTo>
                      <a:pt x="367" y="136"/>
                    </a:lnTo>
                    <a:lnTo>
                      <a:pt x="368" y="135"/>
                    </a:lnTo>
                    <a:lnTo>
                      <a:pt x="368" y="132"/>
                    </a:lnTo>
                    <a:lnTo>
                      <a:pt x="367" y="129"/>
                    </a:lnTo>
                    <a:lnTo>
                      <a:pt x="370" y="129"/>
                    </a:lnTo>
                    <a:lnTo>
                      <a:pt x="371" y="132"/>
                    </a:lnTo>
                    <a:lnTo>
                      <a:pt x="374" y="132"/>
                    </a:lnTo>
                    <a:lnTo>
                      <a:pt x="376" y="125"/>
                    </a:lnTo>
                    <a:lnTo>
                      <a:pt x="374" y="125"/>
                    </a:lnTo>
                    <a:lnTo>
                      <a:pt x="377" y="123"/>
                    </a:lnTo>
                    <a:lnTo>
                      <a:pt x="379" y="119"/>
                    </a:lnTo>
                    <a:lnTo>
                      <a:pt x="382" y="113"/>
                    </a:lnTo>
                    <a:lnTo>
                      <a:pt x="383" y="111"/>
                    </a:lnTo>
                    <a:lnTo>
                      <a:pt x="383" y="105"/>
                    </a:lnTo>
                    <a:lnTo>
                      <a:pt x="386" y="104"/>
                    </a:lnTo>
                    <a:lnTo>
                      <a:pt x="404" y="113"/>
                    </a:lnTo>
                    <a:lnTo>
                      <a:pt x="408" y="113"/>
                    </a:lnTo>
                    <a:lnTo>
                      <a:pt x="408" y="116"/>
                    </a:lnTo>
                    <a:lnTo>
                      <a:pt x="411" y="117"/>
                    </a:lnTo>
                    <a:lnTo>
                      <a:pt x="413" y="117"/>
                    </a:lnTo>
                    <a:lnTo>
                      <a:pt x="410" y="125"/>
                    </a:lnTo>
                    <a:lnTo>
                      <a:pt x="413" y="126"/>
                    </a:lnTo>
                    <a:lnTo>
                      <a:pt x="423" y="125"/>
                    </a:lnTo>
                    <a:lnTo>
                      <a:pt x="426" y="129"/>
                    </a:lnTo>
                    <a:lnTo>
                      <a:pt x="432" y="126"/>
                    </a:lnTo>
                    <a:lnTo>
                      <a:pt x="434" y="129"/>
                    </a:lnTo>
                    <a:lnTo>
                      <a:pt x="437" y="131"/>
                    </a:lnTo>
                    <a:lnTo>
                      <a:pt x="444" y="131"/>
                    </a:lnTo>
                    <a:lnTo>
                      <a:pt x="450" y="132"/>
                    </a:lnTo>
                    <a:lnTo>
                      <a:pt x="450" y="133"/>
                    </a:lnTo>
                    <a:lnTo>
                      <a:pt x="450" y="136"/>
                    </a:lnTo>
                    <a:lnTo>
                      <a:pt x="453" y="139"/>
                    </a:lnTo>
                    <a:lnTo>
                      <a:pt x="455" y="138"/>
                    </a:lnTo>
                    <a:lnTo>
                      <a:pt x="458" y="136"/>
                    </a:lnTo>
                    <a:lnTo>
                      <a:pt x="465" y="131"/>
                    </a:lnTo>
                    <a:lnTo>
                      <a:pt x="465" y="128"/>
                    </a:lnTo>
                    <a:lnTo>
                      <a:pt x="466" y="126"/>
                    </a:lnTo>
                    <a:lnTo>
                      <a:pt x="468" y="122"/>
                    </a:lnTo>
                    <a:lnTo>
                      <a:pt x="472" y="117"/>
                    </a:lnTo>
                    <a:lnTo>
                      <a:pt x="478" y="116"/>
                    </a:lnTo>
                    <a:lnTo>
                      <a:pt x="480" y="111"/>
                    </a:lnTo>
                    <a:lnTo>
                      <a:pt x="483" y="113"/>
                    </a:lnTo>
                    <a:lnTo>
                      <a:pt x="489" y="114"/>
                    </a:lnTo>
                    <a:lnTo>
                      <a:pt x="495" y="113"/>
                    </a:lnTo>
                    <a:lnTo>
                      <a:pt x="496" y="111"/>
                    </a:lnTo>
                    <a:lnTo>
                      <a:pt x="498" y="110"/>
                    </a:lnTo>
                    <a:lnTo>
                      <a:pt x="505" y="110"/>
                    </a:lnTo>
                    <a:lnTo>
                      <a:pt x="508" y="111"/>
                    </a:lnTo>
                    <a:lnTo>
                      <a:pt x="510" y="114"/>
                    </a:lnTo>
                    <a:lnTo>
                      <a:pt x="517" y="117"/>
                    </a:lnTo>
                    <a:lnTo>
                      <a:pt x="514" y="120"/>
                    </a:lnTo>
                    <a:lnTo>
                      <a:pt x="515" y="122"/>
                    </a:lnTo>
                    <a:lnTo>
                      <a:pt x="518" y="126"/>
                    </a:lnTo>
                    <a:lnTo>
                      <a:pt x="520" y="126"/>
                    </a:lnTo>
                    <a:lnTo>
                      <a:pt x="523" y="126"/>
                    </a:lnTo>
                    <a:lnTo>
                      <a:pt x="523" y="123"/>
                    </a:lnTo>
                    <a:lnTo>
                      <a:pt x="526" y="122"/>
                    </a:lnTo>
                    <a:lnTo>
                      <a:pt x="527" y="116"/>
                    </a:lnTo>
                    <a:lnTo>
                      <a:pt x="532" y="116"/>
                    </a:lnTo>
                    <a:lnTo>
                      <a:pt x="533" y="116"/>
                    </a:lnTo>
                    <a:lnTo>
                      <a:pt x="536" y="123"/>
                    </a:lnTo>
                    <a:lnTo>
                      <a:pt x="539" y="123"/>
                    </a:lnTo>
                    <a:lnTo>
                      <a:pt x="545" y="126"/>
                    </a:lnTo>
                    <a:lnTo>
                      <a:pt x="541" y="129"/>
                    </a:lnTo>
                    <a:lnTo>
                      <a:pt x="539" y="135"/>
                    </a:lnTo>
                    <a:lnTo>
                      <a:pt x="545" y="133"/>
                    </a:lnTo>
                    <a:lnTo>
                      <a:pt x="550" y="139"/>
                    </a:lnTo>
                    <a:lnTo>
                      <a:pt x="541" y="144"/>
                    </a:lnTo>
                    <a:lnTo>
                      <a:pt x="541" y="156"/>
                    </a:lnTo>
                    <a:lnTo>
                      <a:pt x="521" y="166"/>
                    </a:lnTo>
                    <a:lnTo>
                      <a:pt x="511" y="160"/>
                    </a:lnTo>
                    <a:lnTo>
                      <a:pt x="501" y="168"/>
                    </a:lnTo>
                    <a:lnTo>
                      <a:pt x="502" y="174"/>
                    </a:lnTo>
                    <a:lnTo>
                      <a:pt x="484" y="174"/>
                    </a:lnTo>
                    <a:lnTo>
                      <a:pt x="480" y="178"/>
                    </a:lnTo>
                    <a:lnTo>
                      <a:pt x="474" y="175"/>
                    </a:lnTo>
                    <a:lnTo>
                      <a:pt x="465" y="181"/>
                    </a:lnTo>
                    <a:lnTo>
                      <a:pt x="478" y="217"/>
                    </a:lnTo>
                    <a:lnTo>
                      <a:pt x="463" y="214"/>
                    </a:lnTo>
                    <a:lnTo>
                      <a:pt x="459" y="218"/>
                    </a:lnTo>
                    <a:lnTo>
                      <a:pt x="453" y="214"/>
                    </a:lnTo>
                    <a:lnTo>
                      <a:pt x="453" y="223"/>
                    </a:lnTo>
                    <a:lnTo>
                      <a:pt x="447" y="221"/>
                    </a:lnTo>
                    <a:lnTo>
                      <a:pt x="426" y="272"/>
                    </a:lnTo>
                    <a:lnTo>
                      <a:pt x="471" y="269"/>
                    </a:lnTo>
                    <a:lnTo>
                      <a:pt x="477" y="275"/>
                    </a:lnTo>
                    <a:lnTo>
                      <a:pt x="489" y="273"/>
                    </a:lnTo>
                    <a:lnTo>
                      <a:pt x="504" y="288"/>
                    </a:lnTo>
                    <a:lnTo>
                      <a:pt x="502" y="294"/>
                    </a:lnTo>
                    <a:lnTo>
                      <a:pt x="493" y="292"/>
                    </a:lnTo>
                    <a:lnTo>
                      <a:pt x="481" y="298"/>
                    </a:lnTo>
                    <a:lnTo>
                      <a:pt x="478" y="306"/>
                    </a:lnTo>
                    <a:lnTo>
                      <a:pt x="489" y="304"/>
                    </a:lnTo>
                    <a:lnTo>
                      <a:pt x="508" y="312"/>
                    </a:lnTo>
                    <a:lnTo>
                      <a:pt x="502" y="321"/>
                    </a:lnTo>
                    <a:lnTo>
                      <a:pt x="498" y="322"/>
                    </a:lnTo>
                    <a:lnTo>
                      <a:pt x="496" y="321"/>
                    </a:lnTo>
                    <a:lnTo>
                      <a:pt x="493" y="322"/>
                    </a:lnTo>
                    <a:lnTo>
                      <a:pt x="487" y="324"/>
                    </a:lnTo>
                    <a:lnTo>
                      <a:pt x="483" y="325"/>
                    </a:lnTo>
                    <a:lnTo>
                      <a:pt x="483" y="324"/>
                    </a:lnTo>
                    <a:lnTo>
                      <a:pt x="480" y="327"/>
                    </a:lnTo>
                    <a:lnTo>
                      <a:pt x="481" y="328"/>
                    </a:lnTo>
                    <a:lnTo>
                      <a:pt x="480" y="331"/>
                    </a:lnTo>
                    <a:lnTo>
                      <a:pt x="483" y="331"/>
                    </a:lnTo>
                    <a:lnTo>
                      <a:pt x="483" y="333"/>
                    </a:lnTo>
                    <a:lnTo>
                      <a:pt x="460" y="331"/>
                    </a:lnTo>
                    <a:lnTo>
                      <a:pt x="459" y="330"/>
                    </a:lnTo>
                    <a:lnTo>
                      <a:pt x="455" y="331"/>
                    </a:lnTo>
                    <a:lnTo>
                      <a:pt x="455" y="328"/>
                    </a:lnTo>
                    <a:lnTo>
                      <a:pt x="449" y="325"/>
                    </a:lnTo>
                    <a:lnTo>
                      <a:pt x="446" y="327"/>
                    </a:lnTo>
                    <a:lnTo>
                      <a:pt x="452" y="330"/>
                    </a:lnTo>
                    <a:lnTo>
                      <a:pt x="446" y="331"/>
                    </a:lnTo>
                    <a:lnTo>
                      <a:pt x="432" y="327"/>
                    </a:lnTo>
                    <a:lnTo>
                      <a:pt x="429" y="321"/>
                    </a:lnTo>
                    <a:lnTo>
                      <a:pt x="425" y="321"/>
                    </a:lnTo>
                    <a:lnTo>
                      <a:pt x="429" y="324"/>
                    </a:lnTo>
                    <a:lnTo>
                      <a:pt x="428" y="327"/>
                    </a:lnTo>
                    <a:lnTo>
                      <a:pt x="426" y="325"/>
                    </a:lnTo>
                    <a:lnTo>
                      <a:pt x="411" y="324"/>
                    </a:lnTo>
                    <a:lnTo>
                      <a:pt x="401" y="328"/>
                    </a:lnTo>
                    <a:lnTo>
                      <a:pt x="379" y="328"/>
                    </a:lnTo>
                    <a:lnTo>
                      <a:pt x="370" y="334"/>
                    </a:lnTo>
                    <a:lnTo>
                      <a:pt x="370" y="337"/>
                    </a:lnTo>
                    <a:lnTo>
                      <a:pt x="373" y="340"/>
                    </a:lnTo>
                    <a:lnTo>
                      <a:pt x="362" y="341"/>
                    </a:lnTo>
                    <a:lnTo>
                      <a:pt x="354" y="346"/>
                    </a:lnTo>
                    <a:lnTo>
                      <a:pt x="352" y="349"/>
                    </a:lnTo>
                    <a:lnTo>
                      <a:pt x="355" y="350"/>
                    </a:lnTo>
                    <a:lnTo>
                      <a:pt x="352" y="352"/>
                    </a:lnTo>
                    <a:lnTo>
                      <a:pt x="349" y="347"/>
                    </a:lnTo>
                    <a:lnTo>
                      <a:pt x="348" y="350"/>
                    </a:lnTo>
                    <a:lnTo>
                      <a:pt x="352" y="353"/>
                    </a:lnTo>
                    <a:lnTo>
                      <a:pt x="349" y="356"/>
                    </a:lnTo>
                    <a:lnTo>
                      <a:pt x="339" y="359"/>
                    </a:lnTo>
                    <a:lnTo>
                      <a:pt x="327" y="355"/>
                    </a:lnTo>
                    <a:lnTo>
                      <a:pt x="313" y="356"/>
                    </a:lnTo>
                    <a:lnTo>
                      <a:pt x="315" y="359"/>
                    </a:lnTo>
                    <a:lnTo>
                      <a:pt x="302" y="364"/>
                    </a:lnTo>
                    <a:lnTo>
                      <a:pt x="293" y="359"/>
                    </a:lnTo>
                    <a:lnTo>
                      <a:pt x="279" y="358"/>
                    </a:lnTo>
                    <a:lnTo>
                      <a:pt x="278" y="356"/>
                    </a:lnTo>
                    <a:lnTo>
                      <a:pt x="266" y="359"/>
                    </a:lnTo>
                    <a:lnTo>
                      <a:pt x="255" y="358"/>
                    </a:lnTo>
                    <a:lnTo>
                      <a:pt x="251" y="355"/>
                    </a:lnTo>
                    <a:lnTo>
                      <a:pt x="251" y="356"/>
                    </a:lnTo>
                    <a:lnTo>
                      <a:pt x="263" y="362"/>
                    </a:lnTo>
                    <a:lnTo>
                      <a:pt x="266" y="362"/>
                    </a:lnTo>
                    <a:lnTo>
                      <a:pt x="267" y="364"/>
                    </a:lnTo>
                    <a:lnTo>
                      <a:pt x="266" y="365"/>
                    </a:lnTo>
                    <a:lnTo>
                      <a:pt x="248" y="364"/>
                    </a:lnTo>
                    <a:lnTo>
                      <a:pt x="238" y="365"/>
                    </a:lnTo>
                    <a:lnTo>
                      <a:pt x="229" y="368"/>
                    </a:lnTo>
                    <a:lnTo>
                      <a:pt x="224" y="374"/>
                    </a:lnTo>
                    <a:lnTo>
                      <a:pt x="211" y="382"/>
                    </a:lnTo>
                    <a:lnTo>
                      <a:pt x="208" y="386"/>
                    </a:lnTo>
                    <a:lnTo>
                      <a:pt x="200" y="388"/>
                    </a:lnTo>
                    <a:lnTo>
                      <a:pt x="195" y="392"/>
                    </a:lnTo>
                    <a:lnTo>
                      <a:pt x="195" y="396"/>
                    </a:lnTo>
                    <a:lnTo>
                      <a:pt x="190" y="398"/>
                    </a:lnTo>
                    <a:lnTo>
                      <a:pt x="183" y="393"/>
                    </a:lnTo>
                    <a:lnTo>
                      <a:pt x="165" y="393"/>
                    </a:lnTo>
                    <a:lnTo>
                      <a:pt x="162" y="395"/>
                    </a:lnTo>
                    <a:lnTo>
                      <a:pt x="162" y="393"/>
                    </a:lnTo>
                    <a:lnTo>
                      <a:pt x="159" y="391"/>
                    </a:lnTo>
                    <a:lnTo>
                      <a:pt x="160" y="391"/>
                    </a:lnTo>
                    <a:lnTo>
                      <a:pt x="146" y="382"/>
                    </a:lnTo>
                    <a:lnTo>
                      <a:pt x="144" y="380"/>
                    </a:lnTo>
                    <a:lnTo>
                      <a:pt x="140" y="379"/>
                    </a:lnTo>
                    <a:lnTo>
                      <a:pt x="129" y="380"/>
                    </a:lnTo>
                    <a:lnTo>
                      <a:pt x="132" y="379"/>
                    </a:lnTo>
                    <a:lnTo>
                      <a:pt x="137" y="371"/>
                    </a:lnTo>
                    <a:lnTo>
                      <a:pt x="132" y="362"/>
                    </a:lnTo>
                    <a:lnTo>
                      <a:pt x="126" y="364"/>
                    </a:lnTo>
                    <a:lnTo>
                      <a:pt x="117" y="362"/>
                    </a:lnTo>
                    <a:lnTo>
                      <a:pt x="116" y="358"/>
                    </a:lnTo>
                    <a:lnTo>
                      <a:pt x="119" y="358"/>
                    </a:lnTo>
                    <a:lnTo>
                      <a:pt x="119" y="356"/>
                    </a:lnTo>
                    <a:lnTo>
                      <a:pt x="122" y="353"/>
                    </a:lnTo>
                    <a:lnTo>
                      <a:pt x="119" y="352"/>
                    </a:lnTo>
                    <a:lnTo>
                      <a:pt x="114" y="356"/>
                    </a:lnTo>
                    <a:lnTo>
                      <a:pt x="113" y="356"/>
                    </a:lnTo>
                    <a:lnTo>
                      <a:pt x="104" y="355"/>
                    </a:lnTo>
                    <a:lnTo>
                      <a:pt x="102" y="356"/>
                    </a:lnTo>
                    <a:lnTo>
                      <a:pt x="94" y="358"/>
                    </a:lnTo>
                    <a:lnTo>
                      <a:pt x="91" y="358"/>
                    </a:lnTo>
                    <a:lnTo>
                      <a:pt x="89" y="350"/>
                    </a:lnTo>
                    <a:lnTo>
                      <a:pt x="92" y="346"/>
                    </a:lnTo>
                    <a:lnTo>
                      <a:pt x="89" y="340"/>
                    </a:lnTo>
                    <a:lnTo>
                      <a:pt x="94" y="337"/>
                    </a:lnTo>
                    <a:lnTo>
                      <a:pt x="88" y="331"/>
                    </a:lnTo>
                    <a:lnTo>
                      <a:pt x="80" y="330"/>
                    </a:lnTo>
                    <a:lnTo>
                      <a:pt x="61" y="333"/>
                    </a:lnTo>
                    <a:lnTo>
                      <a:pt x="58" y="336"/>
                    </a:lnTo>
                    <a:lnTo>
                      <a:pt x="56" y="340"/>
                    </a:lnTo>
                    <a:lnTo>
                      <a:pt x="61" y="344"/>
                    </a:lnTo>
                    <a:lnTo>
                      <a:pt x="59" y="352"/>
                    </a:lnTo>
                    <a:lnTo>
                      <a:pt x="61" y="355"/>
                    </a:lnTo>
                    <a:lnTo>
                      <a:pt x="56" y="353"/>
                    </a:lnTo>
                    <a:lnTo>
                      <a:pt x="52" y="347"/>
                    </a:lnTo>
                    <a:lnTo>
                      <a:pt x="50" y="340"/>
                    </a:lnTo>
                    <a:lnTo>
                      <a:pt x="47" y="337"/>
                    </a:lnTo>
                    <a:lnTo>
                      <a:pt x="50" y="334"/>
                    </a:lnTo>
                    <a:lnTo>
                      <a:pt x="50" y="328"/>
                    </a:lnTo>
                    <a:lnTo>
                      <a:pt x="47" y="328"/>
                    </a:lnTo>
                    <a:lnTo>
                      <a:pt x="46" y="327"/>
                    </a:lnTo>
                    <a:lnTo>
                      <a:pt x="53" y="315"/>
                    </a:lnTo>
                    <a:lnTo>
                      <a:pt x="59" y="315"/>
                    </a:lnTo>
                    <a:lnTo>
                      <a:pt x="61" y="310"/>
                    </a:lnTo>
                    <a:lnTo>
                      <a:pt x="58" y="300"/>
                    </a:lnTo>
                    <a:lnTo>
                      <a:pt x="58" y="295"/>
                    </a:lnTo>
                    <a:lnTo>
                      <a:pt x="49" y="285"/>
                    </a:lnTo>
                    <a:lnTo>
                      <a:pt x="46" y="285"/>
                    </a:lnTo>
                    <a:lnTo>
                      <a:pt x="47" y="278"/>
                    </a:lnTo>
                    <a:lnTo>
                      <a:pt x="44" y="273"/>
                    </a:lnTo>
                    <a:lnTo>
                      <a:pt x="34" y="266"/>
                    </a:lnTo>
                    <a:lnTo>
                      <a:pt x="33" y="258"/>
                    </a:lnTo>
                    <a:lnTo>
                      <a:pt x="24" y="248"/>
                    </a:lnTo>
                    <a:lnTo>
                      <a:pt x="18" y="243"/>
                    </a:lnTo>
                    <a:lnTo>
                      <a:pt x="21" y="240"/>
                    </a:lnTo>
                    <a:lnTo>
                      <a:pt x="27" y="249"/>
                    </a:lnTo>
                    <a:lnTo>
                      <a:pt x="30" y="252"/>
                    </a:lnTo>
                    <a:lnTo>
                      <a:pt x="33" y="251"/>
                    </a:lnTo>
                    <a:lnTo>
                      <a:pt x="25" y="243"/>
                    </a:lnTo>
                    <a:lnTo>
                      <a:pt x="25" y="236"/>
                    </a:lnTo>
                    <a:lnTo>
                      <a:pt x="21" y="233"/>
                    </a:lnTo>
                    <a:lnTo>
                      <a:pt x="19" y="233"/>
                    </a:lnTo>
                    <a:lnTo>
                      <a:pt x="19" y="237"/>
                    </a:lnTo>
                    <a:lnTo>
                      <a:pt x="16" y="237"/>
                    </a:lnTo>
                    <a:lnTo>
                      <a:pt x="15" y="239"/>
                    </a:lnTo>
                    <a:lnTo>
                      <a:pt x="13" y="235"/>
                    </a:lnTo>
                    <a:lnTo>
                      <a:pt x="10" y="233"/>
                    </a:lnTo>
                    <a:lnTo>
                      <a:pt x="10" y="215"/>
                    </a:lnTo>
                    <a:lnTo>
                      <a:pt x="13" y="206"/>
                    </a:lnTo>
                    <a:lnTo>
                      <a:pt x="18" y="206"/>
                    </a:lnTo>
                    <a:lnTo>
                      <a:pt x="25" y="212"/>
                    </a:lnTo>
                    <a:lnTo>
                      <a:pt x="30" y="212"/>
                    </a:lnTo>
                    <a:lnTo>
                      <a:pt x="33" y="211"/>
                    </a:lnTo>
                    <a:lnTo>
                      <a:pt x="46" y="197"/>
                    </a:lnTo>
                    <a:lnTo>
                      <a:pt x="49" y="183"/>
                    </a:lnTo>
                    <a:lnTo>
                      <a:pt x="47" y="172"/>
                    </a:lnTo>
                    <a:lnTo>
                      <a:pt x="52" y="171"/>
                    </a:lnTo>
                    <a:lnTo>
                      <a:pt x="49" y="163"/>
                    </a:lnTo>
                    <a:lnTo>
                      <a:pt x="53" y="162"/>
                    </a:lnTo>
                    <a:lnTo>
                      <a:pt x="47" y="159"/>
                    </a:lnTo>
                    <a:lnTo>
                      <a:pt x="49" y="150"/>
                    </a:lnTo>
                    <a:lnTo>
                      <a:pt x="46" y="141"/>
                    </a:lnTo>
                    <a:lnTo>
                      <a:pt x="44" y="138"/>
                    </a:lnTo>
                    <a:lnTo>
                      <a:pt x="44" y="135"/>
                    </a:lnTo>
                    <a:lnTo>
                      <a:pt x="43" y="129"/>
                    </a:lnTo>
                    <a:lnTo>
                      <a:pt x="40" y="125"/>
                    </a:lnTo>
                    <a:lnTo>
                      <a:pt x="39" y="116"/>
                    </a:lnTo>
                    <a:lnTo>
                      <a:pt x="36" y="116"/>
                    </a:lnTo>
                    <a:lnTo>
                      <a:pt x="30" y="105"/>
                    </a:lnTo>
                    <a:lnTo>
                      <a:pt x="12" y="83"/>
                    </a:lnTo>
                    <a:lnTo>
                      <a:pt x="10" y="77"/>
                    </a:lnTo>
                    <a:lnTo>
                      <a:pt x="4" y="71"/>
                    </a:lnTo>
                    <a:lnTo>
                      <a:pt x="3" y="70"/>
                    </a:lnTo>
                    <a:lnTo>
                      <a:pt x="1" y="67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 sz="1350" dirty="0"/>
              </a:p>
            </p:txBody>
          </p:sp>
          <p:sp>
            <p:nvSpPr>
              <p:cNvPr id="57" name="Freeform 38"/>
              <p:cNvSpPr>
                <a:spLocks/>
              </p:cNvSpPr>
              <p:nvPr/>
            </p:nvSpPr>
            <p:spPr bwMode="auto">
              <a:xfrm>
                <a:off x="3859" y="1544"/>
                <a:ext cx="535" cy="518"/>
              </a:xfrm>
              <a:custGeom>
                <a:avLst/>
                <a:gdLst>
                  <a:gd name="T0" fmla="*/ 164 w 157"/>
                  <a:gd name="T1" fmla="*/ 3865 h 165"/>
                  <a:gd name="T2" fmla="*/ 593 w 157"/>
                  <a:gd name="T3" fmla="*/ 3686 h 165"/>
                  <a:gd name="T4" fmla="*/ 1148 w 157"/>
                  <a:gd name="T5" fmla="*/ 3686 h 165"/>
                  <a:gd name="T6" fmla="*/ 1264 w 157"/>
                  <a:gd name="T7" fmla="*/ 4483 h 165"/>
                  <a:gd name="T8" fmla="*/ 1384 w 157"/>
                  <a:gd name="T9" fmla="*/ 4543 h 165"/>
                  <a:gd name="T10" fmla="*/ 1939 w 157"/>
                  <a:gd name="T11" fmla="*/ 4543 h 165"/>
                  <a:gd name="T12" fmla="*/ 2532 w 157"/>
                  <a:gd name="T13" fmla="*/ 4395 h 165"/>
                  <a:gd name="T14" fmla="*/ 3438 w 157"/>
                  <a:gd name="T15" fmla="*/ 5105 h 165"/>
                  <a:gd name="T16" fmla="*/ 3796 w 157"/>
                  <a:gd name="T17" fmla="*/ 4919 h 165"/>
                  <a:gd name="T18" fmla="*/ 4389 w 157"/>
                  <a:gd name="T19" fmla="*/ 4238 h 165"/>
                  <a:gd name="T20" fmla="*/ 5146 w 157"/>
                  <a:gd name="T21" fmla="*/ 3865 h 165"/>
                  <a:gd name="T22" fmla="*/ 5224 w 157"/>
                  <a:gd name="T23" fmla="*/ 3312 h 165"/>
                  <a:gd name="T24" fmla="*/ 4716 w 157"/>
                  <a:gd name="T25" fmla="*/ 3183 h 165"/>
                  <a:gd name="T26" fmla="*/ 4239 w 157"/>
                  <a:gd name="T27" fmla="*/ 2690 h 165"/>
                  <a:gd name="T28" fmla="*/ 4750 w 157"/>
                  <a:gd name="T29" fmla="*/ 2414 h 165"/>
                  <a:gd name="T30" fmla="*/ 5224 w 157"/>
                  <a:gd name="T31" fmla="*/ 2502 h 165"/>
                  <a:gd name="T32" fmla="*/ 5575 w 157"/>
                  <a:gd name="T33" fmla="*/ 2138 h 165"/>
                  <a:gd name="T34" fmla="*/ 5933 w 157"/>
                  <a:gd name="T35" fmla="*/ 1764 h 165"/>
                  <a:gd name="T36" fmla="*/ 5851 w 157"/>
                  <a:gd name="T37" fmla="*/ 1516 h 165"/>
                  <a:gd name="T38" fmla="*/ 6178 w 157"/>
                  <a:gd name="T39" fmla="*/ 1271 h 165"/>
                  <a:gd name="T40" fmla="*/ 5619 w 157"/>
                  <a:gd name="T41" fmla="*/ 1271 h 165"/>
                  <a:gd name="T42" fmla="*/ 5377 w 157"/>
                  <a:gd name="T43" fmla="*/ 1271 h 165"/>
                  <a:gd name="T44" fmla="*/ 5261 w 157"/>
                  <a:gd name="T45" fmla="*/ 1607 h 165"/>
                  <a:gd name="T46" fmla="*/ 5030 w 157"/>
                  <a:gd name="T47" fmla="*/ 1576 h 165"/>
                  <a:gd name="T48" fmla="*/ 4716 w 157"/>
                  <a:gd name="T49" fmla="*/ 838 h 165"/>
                  <a:gd name="T50" fmla="*/ 5146 w 157"/>
                  <a:gd name="T51" fmla="*/ 465 h 165"/>
                  <a:gd name="T52" fmla="*/ 5261 w 157"/>
                  <a:gd name="T53" fmla="*/ 0 h 165"/>
                  <a:gd name="T54" fmla="*/ 5108 w 157"/>
                  <a:gd name="T55" fmla="*/ 245 h 165"/>
                  <a:gd name="T56" fmla="*/ 3796 w 157"/>
                  <a:gd name="T57" fmla="*/ 521 h 165"/>
                  <a:gd name="T58" fmla="*/ 3762 w 157"/>
                  <a:gd name="T59" fmla="*/ 710 h 165"/>
                  <a:gd name="T60" fmla="*/ 3207 w 157"/>
                  <a:gd name="T61" fmla="*/ 838 h 165"/>
                  <a:gd name="T62" fmla="*/ 3087 w 157"/>
                  <a:gd name="T63" fmla="*/ 926 h 165"/>
                  <a:gd name="T64" fmla="*/ 2845 w 157"/>
                  <a:gd name="T65" fmla="*/ 807 h 165"/>
                  <a:gd name="T66" fmla="*/ 2927 w 157"/>
                  <a:gd name="T67" fmla="*/ 1174 h 165"/>
                  <a:gd name="T68" fmla="*/ 2695 w 157"/>
                  <a:gd name="T69" fmla="*/ 1331 h 165"/>
                  <a:gd name="T70" fmla="*/ 2450 w 157"/>
                  <a:gd name="T71" fmla="*/ 1488 h 165"/>
                  <a:gd name="T72" fmla="*/ 2416 w 157"/>
                  <a:gd name="T73" fmla="*/ 1953 h 165"/>
                  <a:gd name="T74" fmla="*/ 1823 w 157"/>
                  <a:gd name="T75" fmla="*/ 2138 h 165"/>
                  <a:gd name="T76" fmla="*/ 1499 w 157"/>
                  <a:gd name="T77" fmla="*/ 2069 h 165"/>
                  <a:gd name="T78" fmla="*/ 906 w 157"/>
                  <a:gd name="T79" fmla="*/ 2069 h 165"/>
                  <a:gd name="T80" fmla="*/ 593 w 157"/>
                  <a:gd name="T81" fmla="*/ 2819 h 165"/>
                  <a:gd name="T82" fmla="*/ 395 w 157"/>
                  <a:gd name="T83" fmla="*/ 2907 h 165"/>
                  <a:gd name="T84" fmla="*/ 0 w 157"/>
                  <a:gd name="T85" fmla="*/ 3557 h 16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7"/>
                  <a:gd name="T130" fmla="*/ 0 h 165"/>
                  <a:gd name="T131" fmla="*/ 157 w 157"/>
                  <a:gd name="T132" fmla="*/ 165 h 16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7" h="165">
                    <a:moveTo>
                      <a:pt x="0" y="115"/>
                    </a:moveTo>
                    <a:lnTo>
                      <a:pt x="4" y="125"/>
                    </a:lnTo>
                    <a:lnTo>
                      <a:pt x="15" y="122"/>
                    </a:lnTo>
                    <a:lnTo>
                      <a:pt x="15" y="119"/>
                    </a:lnTo>
                    <a:lnTo>
                      <a:pt x="29" y="116"/>
                    </a:lnTo>
                    <a:lnTo>
                      <a:pt x="29" y="119"/>
                    </a:lnTo>
                    <a:lnTo>
                      <a:pt x="37" y="121"/>
                    </a:lnTo>
                    <a:lnTo>
                      <a:pt x="32" y="145"/>
                    </a:lnTo>
                    <a:lnTo>
                      <a:pt x="35" y="143"/>
                    </a:lnTo>
                    <a:lnTo>
                      <a:pt x="35" y="147"/>
                    </a:lnTo>
                    <a:lnTo>
                      <a:pt x="47" y="153"/>
                    </a:lnTo>
                    <a:lnTo>
                      <a:pt x="49" y="147"/>
                    </a:lnTo>
                    <a:lnTo>
                      <a:pt x="58" y="147"/>
                    </a:lnTo>
                    <a:lnTo>
                      <a:pt x="64" y="142"/>
                    </a:lnTo>
                    <a:lnTo>
                      <a:pt x="69" y="152"/>
                    </a:lnTo>
                    <a:lnTo>
                      <a:pt x="87" y="165"/>
                    </a:lnTo>
                    <a:lnTo>
                      <a:pt x="90" y="162"/>
                    </a:lnTo>
                    <a:lnTo>
                      <a:pt x="96" y="159"/>
                    </a:lnTo>
                    <a:lnTo>
                      <a:pt x="104" y="140"/>
                    </a:lnTo>
                    <a:lnTo>
                      <a:pt x="111" y="137"/>
                    </a:lnTo>
                    <a:lnTo>
                      <a:pt x="113" y="127"/>
                    </a:lnTo>
                    <a:lnTo>
                      <a:pt x="130" y="125"/>
                    </a:lnTo>
                    <a:lnTo>
                      <a:pt x="138" y="116"/>
                    </a:lnTo>
                    <a:lnTo>
                      <a:pt x="132" y="107"/>
                    </a:lnTo>
                    <a:lnTo>
                      <a:pt x="126" y="110"/>
                    </a:lnTo>
                    <a:lnTo>
                      <a:pt x="119" y="103"/>
                    </a:lnTo>
                    <a:lnTo>
                      <a:pt x="111" y="100"/>
                    </a:lnTo>
                    <a:lnTo>
                      <a:pt x="107" y="87"/>
                    </a:lnTo>
                    <a:lnTo>
                      <a:pt x="114" y="84"/>
                    </a:lnTo>
                    <a:lnTo>
                      <a:pt x="120" y="78"/>
                    </a:lnTo>
                    <a:lnTo>
                      <a:pt x="129" y="79"/>
                    </a:lnTo>
                    <a:lnTo>
                      <a:pt x="132" y="81"/>
                    </a:lnTo>
                    <a:lnTo>
                      <a:pt x="139" y="81"/>
                    </a:lnTo>
                    <a:lnTo>
                      <a:pt x="141" y="69"/>
                    </a:lnTo>
                    <a:lnTo>
                      <a:pt x="145" y="69"/>
                    </a:lnTo>
                    <a:lnTo>
                      <a:pt x="150" y="57"/>
                    </a:lnTo>
                    <a:lnTo>
                      <a:pt x="147" y="54"/>
                    </a:lnTo>
                    <a:lnTo>
                      <a:pt x="148" y="49"/>
                    </a:lnTo>
                    <a:lnTo>
                      <a:pt x="157" y="45"/>
                    </a:lnTo>
                    <a:lnTo>
                      <a:pt x="156" y="41"/>
                    </a:lnTo>
                    <a:lnTo>
                      <a:pt x="148" y="43"/>
                    </a:lnTo>
                    <a:lnTo>
                      <a:pt x="142" y="41"/>
                    </a:lnTo>
                    <a:lnTo>
                      <a:pt x="139" y="36"/>
                    </a:lnTo>
                    <a:lnTo>
                      <a:pt x="136" y="41"/>
                    </a:lnTo>
                    <a:lnTo>
                      <a:pt x="141" y="43"/>
                    </a:lnTo>
                    <a:lnTo>
                      <a:pt x="133" y="52"/>
                    </a:lnTo>
                    <a:lnTo>
                      <a:pt x="129" y="54"/>
                    </a:lnTo>
                    <a:lnTo>
                      <a:pt x="127" y="51"/>
                    </a:lnTo>
                    <a:lnTo>
                      <a:pt x="124" y="49"/>
                    </a:lnTo>
                    <a:lnTo>
                      <a:pt x="119" y="27"/>
                    </a:lnTo>
                    <a:lnTo>
                      <a:pt x="123" y="15"/>
                    </a:lnTo>
                    <a:lnTo>
                      <a:pt x="130" y="15"/>
                    </a:lnTo>
                    <a:lnTo>
                      <a:pt x="135" y="11"/>
                    </a:lnTo>
                    <a:lnTo>
                      <a:pt x="133" y="0"/>
                    </a:lnTo>
                    <a:lnTo>
                      <a:pt x="120" y="3"/>
                    </a:lnTo>
                    <a:lnTo>
                      <a:pt x="129" y="8"/>
                    </a:lnTo>
                    <a:lnTo>
                      <a:pt x="124" y="14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95" y="23"/>
                    </a:lnTo>
                    <a:lnTo>
                      <a:pt x="92" y="26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78" y="30"/>
                    </a:lnTo>
                    <a:lnTo>
                      <a:pt x="77" y="21"/>
                    </a:lnTo>
                    <a:lnTo>
                      <a:pt x="72" y="26"/>
                    </a:lnTo>
                    <a:lnTo>
                      <a:pt x="74" y="27"/>
                    </a:lnTo>
                    <a:lnTo>
                      <a:pt x="74" y="38"/>
                    </a:lnTo>
                    <a:lnTo>
                      <a:pt x="71" y="38"/>
                    </a:lnTo>
                    <a:lnTo>
                      <a:pt x="68" y="43"/>
                    </a:lnTo>
                    <a:lnTo>
                      <a:pt x="64" y="45"/>
                    </a:lnTo>
                    <a:lnTo>
                      <a:pt x="62" y="48"/>
                    </a:lnTo>
                    <a:lnTo>
                      <a:pt x="64" y="55"/>
                    </a:lnTo>
                    <a:lnTo>
                      <a:pt x="61" y="63"/>
                    </a:lnTo>
                    <a:lnTo>
                      <a:pt x="58" y="64"/>
                    </a:lnTo>
                    <a:lnTo>
                      <a:pt x="46" y="69"/>
                    </a:lnTo>
                    <a:lnTo>
                      <a:pt x="43" y="66"/>
                    </a:lnTo>
                    <a:lnTo>
                      <a:pt x="38" y="67"/>
                    </a:lnTo>
                    <a:lnTo>
                      <a:pt x="34" y="61"/>
                    </a:lnTo>
                    <a:lnTo>
                      <a:pt x="23" y="67"/>
                    </a:lnTo>
                    <a:lnTo>
                      <a:pt x="19" y="90"/>
                    </a:lnTo>
                    <a:lnTo>
                      <a:pt x="15" y="91"/>
                    </a:lnTo>
                    <a:lnTo>
                      <a:pt x="13" y="95"/>
                    </a:lnTo>
                    <a:lnTo>
                      <a:pt x="10" y="94"/>
                    </a:lnTo>
                    <a:lnTo>
                      <a:pt x="12" y="106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CCFFCC"/>
              </a:solidFill>
              <a:ln w="165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 sz="1350" dirty="0"/>
              </a:p>
            </p:txBody>
          </p:sp>
          <p:sp>
            <p:nvSpPr>
              <p:cNvPr id="58" name="Freeform 39"/>
              <p:cNvSpPr>
                <a:spLocks/>
              </p:cNvSpPr>
              <p:nvPr/>
            </p:nvSpPr>
            <p:spPr bwMode="auto">
              <a:xfrm>
                <a:off x="3812" y="2515"/>
                <a:ext cx="708" cy="609"/>
              </a:xfrm>
              <a:custGeom>
                <a:avLst/>
                <a:gdLst>
                  <a:gd name="T0" fmla="*/ 116 w 208"/>
                  <a:gd name="T1" fmla="*/ 3004 h 194"/>
                  <a:gd name="T2" fmla="*/ 231 w 208"/>
                  <a:gd name="T3" fmla="*/ 2967 h 194"/>
                  <a:gd name="T4" fmla="*/ 950 w 208"/>
                  <a:gd name="T5" fmla="*/ 2788 h 194"/>
                  <a:gd name="T6" fmla="*/ 1147 w 208"/>
                  <a:gd name="T7" fmla="*/ 2631 h 194"/>
                  <a:gd name="T8" fmla="*/ 1773 w 208"/>
                  <a:gd name="T9" fmla="*/ 1953 h 194"/>
                  <a:gd name="T10" fmla="*/ 2131 w 208"/>
                  <a:gd name="T11" fmla="*/ 1576 h 194"/>
                  <a:gd name="T12" fmla="*/ 2168 w 208"/>
                  <a:gd name="T13" fmla="*/ 1419 h 194"/>
                  <a:gd name="T14" fmla="*/ 2362 w 208"/>
                  <a:gd name="T15" fmla="*/ 1300 h 194"/>
                  <a:gd name="T16" fmla="*/ 2641 w 208"/>
                  <a:gd name="T17" fmla="*/ 1023 h 194"/>
                  <a:gd name="T18" fmla="*/ 2873 w 208"/>
                  <a:gd name="T19" fmla="*/ 898 h 194"/>
                  <a:gd name="T20" fmla="*/ 3394 w 208"/>
                  <a:gd name="T21" fmla="*/ 898 h 194"/>
                  <a:gd name="T22" fmla="*/ 4102 w 208"/>
                  <a:gd name="T23" fmla="*/ 374 h 194"/>
                  <a:gd name="T24" fmla="*/ 4772 w 208"/>
                  <a:gd name="T25" fmla="*/ 157 h 194"/>
                  <a:gd name="T26" fmla="*/ 5446 w 208"/>
                  <a:gd name="T27" fmla="*/ 0 h 194"/>
                  <a:gd name="T28" fmla="*/ 5678 w 208"/>
                  <a:gd name="T29" fmla="*/ 374 h 194"/>
                  <a:gd name="T30" fmla="*/ 5991 w 208"/>
                  <a:gd name="T31" fmla="*/ 622 h 194"/>
                  <a:gd name="T32" fmla="*/ 6464 w 208"/>
                  <a:gd name="T33" fmla="*/ 650 h 194"/>
                  <a:gd name="T34" fmla="*/ 6709 w 208"/>
                  <a:gd name="T35" fmla="*/ 986 h 194"/>
                  <a:gd name="T36" fmla="*/ 7220 w 208"/>
                  <a:gd name="T37" fmla="*/ 1271 h 194"/>
                  <a:gd name="T38" fmla="*/ 7380 w 208"/>
                  <a:gd name="T39" fmla="*/ 1419 h 194"/>
                  <a:gd name="T40" fmla="*/ 7693 w 208"/>
                  <a:gd name="T41" fmla="*/ 1488 h 194"/>
                  <a:gd name="T42" fmla="*/ 7808 w 208"/>
                  <a:gd name="T43" fmla="*/ 1792 h 194"/>
                  <a:gd name="T44" fmla="*/ 8203 w 208"/>
                  <a:gd name="T45" fmla="*/ 2317 h 194"/>
                  <a:gd name="T46" fmla="*/ 7808 w 208"/>
                  <a:gd name="T47" fmla="*/ 2533 h 194"/>
                  <a:gd name="T48" fmla="*/ 7727 w 208"/>
                  <a:gd name="T49" fmla="*/ 2907 h 194"/>
                  <a:gd name="T50" fmla="*/ 7611 w 208"/>
                  <a:gd name="T51" fmla="*/ 3095 h 194"/>
                  <a:gd name="T52" fmla="*/ 7298 w 208"/>
                  <a:gd name="T53" fmla="*/ 3123 h 194"/>
                  <a:gd name="T54" fmla="*/ 6974 w 208"/>
                  <a:gd name="T55" fmla="*/ 3962 h 194"/>
                  <a:gd name="T56" fmla="*/ 6709 w 208"/>
                  <a:gd name="T57" fmla="*/ 4119 h 194"/>
                  <a:gd name="T58" fmla="*/ 5167 w 208"/>
                  <a:gd name="T59" fmla="*/ 4423 h 194"/>
                  <a:gd name="T60" fmla="*/ 4333 w 208"/>
                  <a:gd name="T61" fmla="*/ 4731 h 194"/>
                  <a:gd name="T62" fmla="*/ 4183 w 208"/>
                  <a:gd name="T63" fmla="*/ 5192 h 194"/>
                  <a:gd name="T64" fmla="*/ 3741 w 208"/>
                  <a:gd name="T65" fmla="*/ 5754 h 194"/>
                  <a:gd name="T66" fmla="*/ 3707 w 208"/>
                  <a:gd name="T67" fmla="*/ 6002 h 194"/>
                  <a:gd name="T68" fmla="*/ 2955 w 208"/>
                  <a:gd name="T69" fmla="*/ 5814 h 194"/>
                  <a:gd name="T70" fmla="*/ 1426 w 208"/>
                  <a:gd name="T71" fmla="*/ 4916 h 194"/>
                  <a:gd name="T72" fmla="*/ 1297 w 208"/>
                  <a:gd name="T73" fmla="*/ 4483 h 194"/>
                  <a:gd name="T74" fmla="*/ 0 w 208"/>
                  <a:gd name="T75" fmla="*/ 3004 h 19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08"/>
                  <a:gd name="T115" fmla="*/ 0 h 194"/>
                  <a:gd name="T116" fmla="*/ 208 w 208"/>
                  <a:gd name="T117" fmla="*/ 194 h 19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08" h="194">
                    <a:moveTo>
                      <a:pt x="0" y="97"/>
                    </a:moveTo>
                    <a:lnTo>
                      <a:pt x="3" y="97"/>
                    </a:lnTo>
                    <a:lnTo>
                      <a:pt x="3" y="94"/>
                    </a:lnTo>
                    <a:lnTo>
                      <a:pt x="6" y="96"/>
                    </a:lnTo>
                    <a:lnTo>
                      <a:pt x="11" y="93"/>
                    </a:lnTo>
                    <a:lnTo>
                      <a:pt x="24" y="90"/>
                    </a:lnTo>
                    <a:lnTo>
                      <a:pt x="24" y="85"/>
                    </a:lnTo>
                    <a:lnTo>
                      <a:pt x="29" y="85"/>
                    </a:lnTo>
                    <a:lnTo>
                      <a:pt x="39" y="67"/>
                    </a:lnTo>
                    <a:lnTo>
                      <a:pt x="45" y="63"/>
                    </a:lnTo>
                    <a:lnTo>
                      <a:pt x="42" y="60"/>
                    </a:lnTo>
                    <a:lnTo>
                      <a:pt x="54" y="51"/>
                    </a:lnTo>
                    <a:lnTo>
                      <a:pt x="52" y="48"/>
                    </a:lnTo>
                    <a:lnTo>
                      <a:pt x="55" y="46"/>
                    </a:lnTo>
                    <a:lnTo>
                      <a:pt x="54" y="44"/>
                    </a:lnTo>
                    <a:lnTo>
                      <a:pt x="60" y="42"/>
                    </a:lnTo>
                    <a:lnTo>
                      <a:pt x="63" y="32"/>
                    </a:lnTo>
                    <a:lnTo>
                      <a:pt x="67" y="33"/>
                    </a:lnTo>
                    <a:lnTo>
                      <a:pt x="75" y="32"/>
                    </a:lnTo>
                    <a:lnTo>
                      <a:pt x="73" y="29"/>
                    </a:lnTo>
                    <a:lnTo>
                      <a:pt x="81" y="27"/>
                    </a:lnTo>
                    <a:lnTo>
                      <a:pt x="86" y="29"/>
                    </a:lnTo>
                    <a:lnTo>
                      <a:pt x="94" y="18"/>
                    </a:lnTo>
                    <a:lnTo>
                      <a:pt x="104" y="12"/>
                    </a:lnTo>
                    <a:lnTo>
                      <a:pt x="118" y="12"/>
                    </a:lnTo>
                    <a:lnTo>
                      <a:pt x="121" y="5"/>
                    </a:lnTo>
                    <a:lnTo>
                      <a:pt x="134" y="5"/>
                    </a:lnTo>
                    <a:lnTo>
                      <a:pt x="138" y="0"/>
                    </a:lnTo>
                    <a:lnTo>
                      <a:pt x="143" y="3"/>
                    </a:lnTo>
                    <a:lnTo>
                      <a:pt x="144" y="12"/>
                    </a:lnTo>
                    <a:lnTo>
                      <a:pt x="150" y="12"/>
                    </a:lnTo>
                    <a:lnTo>
                      <a:pt x="152" y="20"/>
                    </a:lnTo>
                    <a:lnTo>
                      <a:pt x="161" y="20"/>
                    </a:lnTo>
                    <a:lnTo>
                      <a:pt x="164" y="21"/>
                    </a:lnTo>
                    <a:lnTo>
                      <a:pt x="165" y="29"/>
                    </a:lnTo>
                    <a:lnTo>
                      <a:pt x="170" y="32"/>
                    </a:lnTo>
                    <a:lnTo>
                      <a:pt x="171" y="30"/>
                    </a:lnTo>
                    <a:lnTo>
                      <a:pt x="183" y="41"/>
                    </a:lnTo>
                    <a:lnTo>
                      <a:pt x="189" y="44"/>
                    </a:lnTo>
                    <a:lnTo>
                      <a:pt x="187" y="46"/>
                    </a:lnTo>
                    <a:lnTo>
                      <a:pt x="190" y="48"/>
                    </a:lnTo>
                    <a:lnTo>
                      <a:pt x="195" y="48"/>
                    </a:lnTo>
                    <a:lnTo>
                      <a:pt x="198" y="51"/>
                    </a:lnTo>
                    <a:lnTo>
                      <a:pt x="198" y="58"/>
                    </a:lnTo>
                    <a:lnTo>
                      <a:pt x="204" y="60"/>
                    </a:lnTo>
                    <a:lnTo>
                      <a:pt x="208" y="75"/>
                    </a:lnTo>
                    <a:lnTo>
                      <a:pt x="201" y="84"/>
                    </a:lnTo>
                    <a:lnTo>
                      <a:pt x="198" y="82"/>
                    </a:lnTo>
                    <a:lnTo>
                      <a:pt x="195" y="85"/>
                    </a:lnTo>
                    <a:lnTo>
                      <a:pt x="196" y="94"/>
                    </a:lnTo>
                    <a:lnTo>
                      <a:pt x="193" y="94"/>
                    </a:lnTo>
                    <a:lnTo>
                      <a:pt x="193" y="100"/>
                    </a:lnTo>
                    <a:lnTo>
                      <a:pt x="190" y="98"/>
                    </a:lnTo>
                    <a:lnTo>
                      <a:pt x="185" y="101"/>
                    </a:lnTo>
                    <a:lnTo>
                      <a:pt x="180" y="125"/>
                    </a:lnTo>
                    <a:lnTo>
                      <a:pt x="177" y="128"/>
                    </a:lnTo>
                    <a:lnTo>
                      <a:pt x="176" y="128"/>
                    </a:lnTo>
                    <a:lnTo>
                      <a:pt x="170" y="133"/>
                    </a:lnTo>
                    <a:lnTo>
                      <a:pt x="149" y="142"/>
                    </a:lnTo>
                    <a:lnTo>
                      <a:pt x="131" y="143"/>
                    </a:lnTo>
                    <a:lnTo>
                      <a:pt x="116" y="145"/>
                    </a:lnTo>
                    <a:lnTo>
                      <a:pt x="110" y="153"/>
                    </a:lnTo>
                    <a:lnTo>
                      <a:pt x="100" y="158"/>
                    </a:lnTo>
                    <a:lnTo>
                      <a:pt x="106" y="168"/>
                    </a:lnTo>
                    <a:lnTo>
                      <a:pt x="97" y="173"/>
                    </a:lnTo>
                    <a:lnTo>
                      <a:pt x="95" y="186"/>
                    </a:lnTo>
                    <a:lnTo>
                      <a:pt x="92" y="186"/>
                    </a:lnTo>
                    <a:lnTo>
                      <a:pt x="94" y="194"/>
                    </a:lnTo>
                    <a:lnTo>
                      <a:pt x="76" y="191"/>
                    </a:lnTo>
                    <a:lnTo>
                      <a:pt x="75" y="188"/>
                    </a:lnTo>
                    <a:lnTo>
                      <a:pt x="60" y="186"/>
                    </a:lnTo>
                    <a:lnTo>
                      <a:pt x="36" y="159"/>
                    </a:lnTo>
                    <a:lnTo>
                      <a:pt x="30" y="161"/>
                    </a:lnTo>
                    <a:lnTo>
                      <a:pt x="33" y="145"/>
                    </a:lnTo>
                    <a:lnTo>
                      <a:pt x="26" y="14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 sz="1350" dirty="0"/>
              </a:p>
            </p:txBody>
          </p:sp>
          <p:sp>
            <p:nvSpPr>
              <p:cNvPr id="59" name="Freeform 40"/>
              <p:cNvSpPr>
                <a:spLocks/>
              </p:cNvSpPr>
              <p:nvPr/>
            </p:nvSpPr>
            <p:spPr bwMode="auto">
              <a:xfrm>
                <a:off x="3631" y="692"/>
                <a:ext cx="1577" cy="905"/>
              </a:xfrm>
              <a:custGeom>
                <a:avLst/>
                <a:gdLst>
                  <a:gd name="T0" fmla="*/ 232 w 463"/>
                  <a:gd name="T1" fmla="*/ 7545 h 288"/>
                  <a:gd name="T2" fmla="*/ 1938 w 463"/>
                  <a:gd name="T3" fmla="*/ 7504 h 288"/>
                  <a:gd name="T4" fmla="*/ 2531 w 463"/>
                  <a:gd name="T5" fmla="*/ 8066 h 288"/>
                  <a:gd name="T6" fmla="*/ 3154 w 463"/>
                  <a:gd name="T7" fmla="*/ 8283 h 288"/>
                  <a:gd name="T8" fmla="*/ 5371 w 463"/>
                  <a:gd name="T9" fmla="*/ 8098 h 288"/>
                  <a:gd name="T10" fmla="*/ 5927 w 463"/>
                  <a:gd name="T11" fmla="*/ 8315 h 288"/>
                  <a:gd name="T12" fmla="*/ 6437 w 463"/>
                  <a:gd name="T13" fmla="*/ 8937 h 288"/>
                  <a:gd name="T14" fmla="*/ 6683 w 463"/>
                  <a:gd name="T15" fmla="*/ 8748 h 288"/>
                  <a:gd name="T16" fmla="*/ 7425 w 463"/>
                  <a:gd name="T17" fmla="*/ 8283 h 288"/>
                  <a:gd name="T18" fmla="*/ 9050 w 463"/>
                  <a:gd name="T19" fmla="*/ 7978 h 288"/>
                  <a:gd name="T20" fmla="*/ 10279 w 463"/>
                  <a:gd name="T21" fmla="*/ 7545 h 288"/>
                  <a:gd name="T22" fmla="*/ 11220 w 463"/>
                  <a:gd name="T23" fmla="*/ 8374 h 288"/>
                  <a:gd name="T24" fmla="*/ 13076 w 463"/>
                  <a:gd name="T25" fmla="*/ 7139 h 288"/>
                  <a:gd name="T26" fmla="*/ 14305 w 463"/>
                  <a:gd name="T27" fmla="*/ 6853 h 288"/>
                  <a:gd name="T28" fmla="*/ 15848 w 463"/>
                  <a:gd name="T29" fmla="*/ 6982 h 288"/>
                  <a:gd name="T30" fmla="*/ 16080 w 463"/>
                  <a:gd name="T31" fmla="*/ 7633 h 288"/>
                  <a:gd name="T32" fmla="*/ 17064 w 463"/>
                  <a:gd name="T33" fmla="*/ 7881 h 288"/>
                  <a:gd name="T34" fmla="*/ 17507 w 463"/>
                  <a:gd name="T35" fmla="*/ 7139 h 288"/>
                  <a:gd name="T36" fmla="*/ 16601 w 463"/>
                  <a:gd name="T37" fmla="*/ 6458 h 288"/>
                  <a:gd name="T38" fmla="*/ 17667 w 463"/>
                  <a:gd name="T39" fmla="*/ 5273 h 288"/>
                  <a:gd name="T40" fmla="*/ 18062 w 463"/>
                  <a:gd name="T41" fmla="*/ 5245 h 288"/>
                  <a:gd name="T42" fmla="*/ 18260 w 463"/>
                  <a:gd name="T43" fmla="*/ 5185 h 288"/>
                  <a:gd name="T44" fmla="*/ 17667 w 463"/>
                  <a:gd name="T45" fmla="*/ 4186 h 288"/>
                  <a:gd name="T46" fmla="*/ 17146 w 463"/>
                  <a:gd name="T47" fmla="*/ 2794 h 288"/>
                  <a:gd name="T48" fmla="*/ 16553 w 463"/>
                  <a:gd name="T49" fmla="*/ 1244 h 288"/>
                  <a:gd name="T50" fmla="*/ 16240 w 463"/>
                  <a:gd name="T51" fmla="*/ 710 h 288"/>
                  <a:gd name="T52" fmla="*/ 15848 w 463"/>
                  <a:gd name="T53" fmla="*/ 525 h 288"/>
                  <a:gd name="T54" fmla="*/ 15092 w 463"/>
                  <a:gd name="T55" fmla="*/ 434 h 288"/>
                  <a:gd name="T56" fmla="*/ 14074 w 463"/>
                  <a:gd name="T57" fmla="*/ 525 h 288"/>
                  <a:gd name="T58" fmla="*/ 13154 w 463"/>
                  <a:gd name="T59" fmla="*/ 594 h 288"/>
                  <a:gd name="T60" fmla="*/ 12136 w 463"/>
                  <a:gd name="T61" fmla="*/ 346 h 288"/>
                  <a:gd name="T62" fmla="*/ 11741 w 463"/>
                  <a:gd name="T63" fmla="*/ 157 h 288"/>
                  <a:gd name="T64" fmla="*/ 10869 w 463"/>
                  <a:gd name="T65" fmla="*/ 0 h 288"/>
                  <a:gd name="T66" fmla="*/ 10395 w 463"/>
                  <a:gd name="T67" fmla="*/ 28 h 288"/>
                  <a:gd name="T68" fmla="*/ 9803 w 463"/>
                  <a:gd name="T69" fmla="*/ 129 h 288"/>
                  <a:gd name="T70" fmla="*/ 9281 w 463"/>
                  <a:gd name="T71" fmla="*/ 60 h 288"/>
                  <a:gd name="T72" fmla="*/ 8689 w 463"/>
                  <a:gd name="T73" fmla="*/ 217 h 288"/>
                  <a:gd name="T74" fmla="*/ 8491 w 463"/>
                  <a:gd name="T75" fmla="*/ 594 h 288"/>
                  <a:gd name="T76" fmla="*/ 8375 w 463"/>
                  <a:gd name="T77" fmla="*/ 811 h 288"/>
                  <a:gd name="T78" fmla="*/ 8018 w 463"/>
                  <a:gd name="T79" fmla="*/ 958 h 288"/>
                  <a:gd name="T80" fmla="*/ 6996 w 463"/>
                  <a:gd name="T81" fmla="*/ 1244 h 288"/>
                  <a:gd name="T82" fmla="*/ 5848 w 463"/>
                  <a:gd name="T83" fmla="*/ 1521 h 288"/>
                  <a:gd name="T84" fmla="*/ 5371 w 463"/>
                  <a:gd name="T85" fmla="*/ 1955 h 288"/>
                  <a:gd name="T86" fmla="*/ 5058 w 463"/>
                  <a:gd name="T87" fmla="*/ 2577 h 288"/>
                  <a:gd name="T88" fmla="*/ 4581 w 463"/>
                  <a:gd name="T89" fmla="*/ 2794 h 288"/>
                  <a:gd name="T90" fmla="*/ 4268 w 463"/>
                  <a:gd name="T91" fmla="*/ 3042 h 288"/>
                  <a:gd name="T92" fmla="*/ 3760 w 463"/>
                  <a:gd name="T93" fmla="*/ 3387 h 288"/>
                  <a:gd name="T94" fmla="*/ 3317 w 463"/>
                  <a:gd name="T95" fmla="*/ 3633 h 288"/>
                  <a:gd name="T96" fmla="*/ 3236 w 463"/>
                  <a:gd name="T97" fmla="*/ 3535 h 288"/>
                  <a:gd name="T98" fmla="*/ 3038 w 463"/>
                  <a:gd name="T99" fmla="*/ 3535 h 288"/>
                  <a:gd name="T100" fmla="*/ 2531 w 463"/>
                  <a:gd name="T101" fmla="*/ 3909 h 288"/>
                  <a:gd name="T102" fmla="*/ 2217 w 463"/>
                  <a:gd name="T103" fmla="*/ 4098 h 288"/>
                  <a:gd name="T104" fmla="*/ 2170 w 463"/>
                  <a:gd name="T105" fmla="*/ 4286 h 288"/>
                  <a:gd name="T106" fmla="*/ 1972 w 463"/>
                  <a:gd name="T107" fmla="*/ 4286 h 288"/>
                  <a:gd name="T108" fmla="*/ 1461 w 463"/>
                  <a:gd name="T109" fmla="*/ 5521 h 288"/>
                  <a:gd name="T110" fmla="*/ 988 w 463"/>
                  <a:gd name="T111" fmla="*/ 6112 h 288"/>
                  <a:gd name="T112" fmla="*/ 279 w 463"/>
                  <a:gd name="T113" fmla="*/ 6577 h 28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63"/>
                  <a:gd name="T172" fmla="*/ 0 h 288"/>
                  <a:gd name="T173" fmla="*/ 463 w 463"/>
                  <a:gd name="T174" fmla="*/ 288 h 28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63" h="288">
                    <a:moveTo>
                      <a:pt x="0" y="225"/>
                    </a:moveTo>
                    <a:lnTo>
                      <a:pt x="1" y="227"/>
                    </a:lnTo>
                    <a:lnTo>
                      <a:pt x="0" y="228"/>
                    </a:lnTo>
                    <a:lnTo>
                      <a:pt x="6" y="243"/>
                    </a:lnTo>
                    <a:lnTo>
                      <a:pt x="19" y="243"/>
                    </a:lnTo>
                    <a:lnTo>
                      <a:pt x="30" y="251"/>
                    </a:lnTo>
                    <a:lnTo>
                      <a:pt x="32" y="246"/>
                    </a:lnTo>
                    <a:lnTo>
                      <a:pt x="49" y="242"/>
                    </a:lnTo>
                    <a:lnTo>
                      <a:pt x="49" y="237"/>
                    </a:lnTo>
                    <a:lnTo>
                      <a:pt x="53" y="237"/>
                    </a:lnTo>
                    <a:lnTo>
                      <a:pt x="55" y="249"/>
                    </a:lnTo>
                    <a:lnTo>
                      <a:pt x="64" y="260"/>
                    </a:lnTo>
                    <a:lnTo>
                      <a:pt x="67" y="257"/>
                    </a:lnTo>
                    <a:lnTo>
                      <a:pt x="70" y="260"/>
                    </a:lnTo>
                    <a:lnTo>
                      <a:pt x="68" y="264"/>
                    </a:lnTo>
                    <a:lnTo>
                      <a:pt x="80" y="267"/>
                    </a:lnTo>
                    <a:lnTo>
                      <a:pt x="101" y="265"/>
                    </a:lnTo>
                    <a:lnTo>
                      <a:pt x="104" y="257"/>
                    </a:lnTo>
                    <a:lnTo>
                      <a:pt x="135" y="258"/>
                    </a:lnTo>
                    <a:lnTo>
                      <a:pt x="136" y="261"/>
                    </a:lnTo>
                    <a:lnTo>
                      <a:pt x="145" y="258"/>
                    </a:lnTo>
                    <a:lnTo>
                      <a:pt x="160" y="265"/>
                    </a:lnTo>
                    <a:lnTo>
                      <a:pt x="150" y="271"/>
                    </a:lnTo>
                    <a:lnTo>
                      <a:pt x="150" y="268"/>
                    </a:lnTo>
                    <a:lnTo>
                      <a:pt x="144" y="268"/>
                    </a:lnTo>
                    <a:lnTo>
                      <a:pt x="148" y="279"/>
                    </a:lnTo>
                    <a:lnTo>
                      <a:pt x="159" y="283"/>
                    </a:lnTo>
                    <a:lnTo>
                      <a:pt x="163" y="288"/>
                    </a:lnTo>
                    <a:lnTo>
                      <a:pt x="191" y="285"/>
                    </a:lnTo>
                    <a:lnTo>
                      <a:pt x="196" y="279"/>
                    </a:lnTo>
                    <a:lnTo>
                      <a:pt x="187" y="274"/>
                    </a:lnTo>
                    <a:lnTo>
                      <a:pt x="169" y="282"/>
                    </a:lnTo>
                    <a:lnTo>
                      <a:pt x="168" y="274"/>
                    </a:lnTo>
                    <a:lnTo>
                      <a:pt x="177" y="274"/>
                    </a:lnTo>
                    <a:lnTo>
                      <a:pt x="177" y="268"/>
                    </a:lnTo>
                    <a:lnTo>
                      <a:pt x="188" y="267"/>
                    </a:lnTo>
                    <a:lnTo>
                      <a:pt x="187" y="261"/>
                    </a:lnTo>
                    <a:lnTo>
                      <a:pt x="200" y="252"/>
                    </a:lnTo>
                    <a:lnTo>
                      <a:pt x="226" y="254"/>
                    </a:lnTo>
                    <a:lnTo>
                      <a:pt x="229" y="257"/>
                    </a:lnTo>
                    <a:lnTo>
                      <a:pt x="238" y="252"/>
                    </a:lnTo>
                    <a:lnTo>
                      <a:pt x="242" y="242"/>
                    </a:lnTo>
                    <a:lnTo>
                      <a:pt x="258" y="236"/>
                    </a:lnTo>
                    <a:lnTo>
                      <a:pt x="260" y="243"/>
                    </a:lnTo>
                    <a:lnTo>
                      <a:pt x="252" y="248"/>
                    </a:lnTo>
                    <a:lnTo>
                      <a:pt x="252" y="261"/>
                    </a:lnTo>
                    <a:lnTo>
                      <a:pt x="263" y="271"/>
                    </a:lnTo>
                    <a:lnTo>
                      <a:pt x="284" y="270"/>
                    </a:lnTo>
                    <a:lnTo>
                      <a:pt x="298" y="254"/>
                    </a:lnTo>
                    <a:lnTo>
                      <a:pt x="319" y="242"/>
                    </a:lnTo>
                    <a:lnTo>
                      <a:pt x="313" y="227"/>
                    </a:lnTo>
                    <a:lnTo>
                      <a:pt x="331" y="230"/>
                    </a:lnTo>
                    <a:lnTo>
                      <a:pt x="337" y="222"/>
                    </a:lnTo>
                    <a:lnTo>
                      <a:pt x="353" y="230"/>
                    </a:lnTo>
                    <a:lnTo>
                      <a:pt x="358" y="219"/>
                    </a:lnTo>
                    <a:lnTo>
                      <a:pt x="362" y="221"/>
                    </a:lnTo>
                    <a:lnTo>
                      <a:pt x="370" y="212"/>
                    </a:lnTo>
                    <a:lnTo>
                      <a:pt x="383" y="216"/>
                    </a:lnTo>
                    <a:lnTo>
                      <a:pt x="385" y="222"/>
                    </a:lnTo>
                    <a:lnTo>
                      <a:pt x="401" y="225"/>
                    </a:lnTo>
                    <a:lnTo>
                      <a:pt x="401" y="234"/>
                    </a:lnTo>
                    <a:lnTo>
                      <a:pt x="392" y="236"/>
                    </a:lnTo>
                    <a:lnTo>
                      <a:pt x="396" y="248"/>
                    </a:lnTo>
                    <a:lnTo>
                      <a:pt x="407" y="246"/>
                    </a:lnTo>
                    <a:lnTo>
                      <a:pt x="407" y="252"/>
                    </a:lnTo>
                    <a:lnTo>
                      <a:pt x="398" y="257"/>
                    </a:lnTo>
                    <a:lnTo>
                      <a:pt x="404" y="262"/>
                    </a:lnTo>
                    <a:lnTo>
                      <a:pt x="432" y="254"/>
                    </a:lnTo>
                    <a:lnTo>
                      <a:pt x="431" y="246"/>
                    </a:lnTo>
                    <a:lnTo>
                      <a:pt x="420" y="246"/>
                    </a:lnTo>
                    <a:lnTo>
                      <a:pt x="420" y="236"/>
                    </a:lnTo>
                    <a:lnTo>
                      <a:pt x="443" y="230"/>
                    </a:lnTo>
                    <a:lnTo>
                      <a:pt x="443" y="224"/>
                    </a:lnTo>
                    <a:lnTo>
                      <a:pt x="428" y="216"/>
                    </a:lnTo>
                    <a:lnTo>
                      <a:pt x="431" y="213"/>
                    </a:lnTo>
                    <a:lnTo>
                      <a:pt x="420" y="208"/>
                    </a:lnTo>
                    <a:lnTo>
                      <a:pt x="432" y="179"/>
                    </a:lnTo>
                    <a:lnTo>
                      <a:pt x="413" y="179"/>
                    </a:lnTo>
                    <a:lnTo>
                      <a:pt x="429" y="172"/>
                    </a:lnTo>
                    <a:lnTo>
                      <a:pt x="447" y="170"/>
                    </a:lnTo>
                    <a:lnTo>
                      <a:pt x="453" y="175"/>
                    </a:lnTo>
                    <a:lnTo>
                      <a:pt x="456" y="170"/>
                    </a:lnTo>
                    <a:lnTo>
                      <a:pt x="456" y="167"/>
                    </a:lnTo>
                    <a:lnTo>
                      <a:pt x="457" y="169"/>
                    </a:lnTo>
                    <a:lnTo>
                      <a:pt x="460" y="169"/>
                    </a:lnTo>
                    <a:lnTo>
                      <a:pt x="462" y="169"/>
                    </a:lnTo>
                    <a:lnTo>
                      <a:pt x="463" y="169"/>
                    </a:lnTo>
                    <a:lnTo>
                      <a:pt x="462" y="167"/>
                    </a:lnTo>
                    <a:lnTo>
                      <a:pt x="462" y="164"/>
                    </a:lnTo>
                    <a:lnTo>
                      <a:pt x="453" y="158"/>
                    </a:lnTo>
                    <a:lnTo>
                      <a:pt x="447" y="144"/>
                    </a:lnTo>
                    <a:lnTo>
                      <a:pt x="447" y="135"/>
                    </a:lnTo>
                    <a:lnTo>
                      <a:pt x="437" y="123"/>
                    </a:lnTo>
                    <a:lnTo>
                      <a:pt x="434" y="115"/>
                    </a:lnTo>
                    <a:lnTo>
                      <a:pt x="435" y="95"/>
                    </a:lnTo>
                    <a:lnTo>
                      <a:pt x="434" y="90"/>
                    </a:lnTo>
                    <a:lnTo>
                      <a:pt x="432" y="84"/>
                    </a:lnTo>
                    <a:lnTo>
                      <a:pt x="426" y="66"/>
                    </a:lnTo>
                    <a:lnTo>
                      <a:pt x="419" y="41"/>
                    </a:lnTo>
                    <a:lnTo>
                      <a:pt x="419" y="40"/>
                    </a:lnTo>
                    <a:lnTo>
                      <a:pt x="416" y="35"/>
                    </a:lnTo>
                    <a:lnTo>
                      <a:pt x="414" y="26"/>
                    </a:lnTo>
                    <a:lnTo>
                      <a:pt x="413" y="25"/>
                    </a:lnTo>
                    <a:lnTo>
                      <a:pt x="411" y="23"/>
                    </a:lnTo>
                    <a:lnTo>
                      <a:pt x="411" y="22"/>
                    </a:lnTo>
                    <a:lnTo>
                      <a:pt x="410" y="20"/>
                    </a:lnTo>
                    <a:lnTo>
                      <a:pt x="405" y="20"/>
                    </a:lnTo>
                    <a:lnTo>
                      <a:pt x="401" y="17"/>
                    </a:lnTo>
                    <a:lnTo>
                      <a:pt x="395" y="19"/>
                    </a:lnTo>
                    <a:lnTo>
                      <a:pt x="389" y="17"/>
                    </a:lnTo>
                    <a:lnTo>
                      <a:pt x="386" y="17"/>
                    </a:lnTo>
                    <a:lnTo>
                      <a:pt x="382" y="14"/>
                    </a:lnTo>
                    <a:lnTo>
                      <a:pt x="371" y="14"/>
                    </a:lnTo>
                    <a:lnTo>
                      <a:pt x="362" y="16"/>
                    </a:lnTo>
                    <a:lnTo>
                      <a:pt x="359" y="16"/>
                    </a:lnTo>
                    <a:lnTo>
                      <a:pt x="356" y="17"/>
                    </a:lnTo>
                    <a:lnTo>
                      <a:pt x="353" y="16"/>
                    </a:lnTo>
                    <a:lnTo>
                      <a:pt x="349" y="17"/>
                    </a:lnTo>
                    <a:lnTo>
                      <a:pt x="344" y="16"/>
                    </a:lnTo>
                    <a:lnTo>
                      <a:pt x="333" y="19"/>
                    </a:lnTo>
                    <a:lnTo>
                      <a:pt x="327" y="19"/>
                    </a:lnTo>
                    <a:lnTo>
                      <a:pt x="322" y="14"/>
                    </a:lnTo>
                    <a:lnTo>
                      <a:pt x="313" y="16"/>
                    </a:lnTo>
                    <a:lnTo>
                      <a:pt x="307" y="11"/>
                    </a:lnTo>
                    <a:lnTo>
                      <a:pt x="304" y="10"/>
                    </a:lnTo>
                    <a:lnTo>
                      <a:pt x="304" y="8"/>
                    </a:lnTo>
                    <a:lnTo>
                      <a:pt x="300" y="7"/>
                    </a:lnTo>
                    <a:lnTo>
                      <a:pt x="297" y="5"/>
                    </a:lnTo>
                    <a:lnTo>
                      <a:pt x="292" y="5"/>
                    </a:lnTo>
                    <a:lnTo>
                      <a:pt x="291" y="4"/>
                    </a:lnTo>
                    <a:lnTo>
                      <a:pt x="282" y="1"/>
                    </a:lnTo>
                    <a:lnTo>
                      <a:pt x="275" y="0"/>
                    </a:lnTo>
                    <a:lnTo>
                      <a:pt x="273" y="0"/>
                    </a:lnTo>
                    <a:lnTo>
                      <a:pt x="270" y="1"/>
                    </a:lnTo>
                    <a:lnTo>
                      <a:pt x="266" y="1"/>
                    </a:lnTo>
                    <a:lnTo>
                      <a:pt x="263" y="1"/>
                    </a:lnTo>
                    <a:lnTo>
                      <a:pt x="263" y="4"/>
                    </a:lnTo>
                    <a:lnTo>
                      <a:pt x="257" y="2"/>
                    </a:lnTo>
                    <a:lnTo>
                      <a:pt x="248" y="5"/>
                    </a:lnTo>
                    <a:lnTo>
                      <a:pt x="248" y="4"/>
                    </a:lnTo>
                    <a:lnTo>
                      <a:pt x="243" y="2"/>
                    </a:lnTo>
                    <a:lnTo>
                      <a:pt x="240" y="4"/>
                    </a:lnTo>
                    <a:lnTo>
                      <a:pt x="236" y="2"/>
                    </a:lnTo>
                    <a:lnTo>
                      <a:pt x="235" y="2"/>
                    </a:lnTo>
                    <a:lnTo>
                      <a:pt x="232" y="5"/>
                    </a:lnTo>
                    <a:lnTo>
                      <a:pt x="226" y="7"/>
                    </a:lnTo>
                    <a:lnTo>
                      <a:pt x="221" y="5"/>
                    </a:lnTo>
                    <a:lnTo>
                      <a:pt x="220" y="7"/>
                    </a:lnTo>
                    <a:lnTo>
                      <a:pt x="218" y="11"/>
                    </a:lnTo>
                    <a:lnTo>
                      <a:pt x="217" y="13"/>
                    </a:lnTo>
                    <a:lnTo>
                      <a:pt x="215" y="16"/>
                    </a:lnTo>
                    <a:lnTo>
                      <a:pt x="215" y="19"/>
                    </a:lnTo>
                    <a:lnTo>
                      <a:pt x="217" y="17"/>
                    </a:lnTo>
                    <a:lnTo>
                      <a:pt x="215" y="19"/>
                    </a:lnTo>
                    <a:lnTo>
                      <a:pt x="215" y="20"/>
                    </a:lnTo>
                    <a:lnTo>
                      <a:pt x="212" y="26"/>
                    </a:lnTo>
                    <a:lnTo>
                      <a:pt x="211" y="28"/>
                    </a:lnTo>
                    <a:lnTo>
                      <a:pt x="208" y="28"/>
                    </a:lnTo>
                    <a:lnTo>
                      <a:pt x="205" y="28"/>
                    </a:lnTo>
                    <a:lnTo>
                      <a:pt x="203" y="31"/>
                    </a:lnTo>
                    <a:lnTo>
                      <a:pt x="196" y="32"/>
                    </a:lnTo>
                    <a:lnTo>
                      <a:pt x="187" y="37"/>
                    </a:lnTo>
                    <a:lnTo>
                      <a:pt x="181" y="38"/>
                    </a:lnTo>
                    <a:lnTo>
                      <a:pt x="177" y="40"/>
                    </a:lnTo>
                    <a:lnTo>
                      <a:pt x="171" y="38"/>
                    </a:lnTo>
                    <a:lnTo>
                      <a:pt x="162" y="40"/>
                    </a:lnTo>
                    <a:lnTo>
                      <a:pt x="154" y="46"/>
                    </a:lnTo>
                    <a:lnTo>
                      <a:pt x="148" y="49"/>
                    </a:lnTo>
                    <a:lnTo>
                      <a:pt x="147" y="52"/>
                    </a:lnTo>
                    <a:lnTo>
                      <a:pt x="147" y="54"/>
                    </a:lnTo>
                    <a:lnTo>
                      <a:pt x="142" y="60"/>
                    </a:lnTo>
                    <a:lnTo>
                      <a:pt x="136" y="63"/>
                    </a:lnTo>
                    <a:lnTo>
                      <a:pt x="138" y="66"/>
                    </a:lnTo>
                    <a:lnTo>
                      <a:pt x="135" y="71"/>
                    </a:lnTo>
                    <a:lnTo>
                      <a:pt x="128" y="75"/>
                    </a:lnTo>
                    <a:lnTo>
                      <a:pt x="128" y="83"/>
                    </a:lnTo>
                    <a:lnTo>
                      <a:pt x="126" y="84"/>
                    </a:lnTo>
                    <a:lnTo>
                      <a:pt x="119" y="87"/>
                    </a:lnTo>
                    <a:lnTo>
                      <a:pt x="117" y="87"/>
                    </a:lnTo>
                    <a:lnTo>
                      <a:pt x="116" y="90"/>
                    </a:lnTo>
                    <a:lnTo>
                      <a:pt x="114" y="90"/>
                    </a:lnTo>
                    <a:lnTo>
                      <a:pt x="114" y="93"/>
                    </a:lnTo>
                    <a:lnTo>
                      <a:pt x="110" y="99"/>
                    </a:lnTo>
                    <a:lnTo>
                      <a:pt x="108" y="98"/>
                    </a:lnTo>
                    <a:lnTo>
                      <a:pt x="105" y="96"/>
                    </a:lnTo>
                    <a:lnTo>
                      <a:pt x="102" y="99"/>
                    </a:lnTo>
                    <a:lnTo>
                      <a:pt x="99" y="98"/>
                    </a:lnTo>
                    <a:lnTo>
                      <a:pt x="95" y="109"/>
                    </a:lnTo>
                    <a:lnTo>
                      <a:pt x="92" y="112"/>
                    </a:lnTo>
                    <a:lnTo>
                      <a:pt x="86" y="112"/>
                    </a:lnTo>
                    <a:lnTo>
                      <a:pt x="84" y="115"/>
                    </a:lnTo>
                    <a:lnTo>
                      <a:pt x="84" y="117"/>
                    </a:lnTo>
                    <a:lnTo>
                      <a:pt x="83" y="117"/>
                    </a:lnTo>
                    <a:lnTo>
                      <a:pt x="82" y="115"/>
                    </a:lnTo>
                    <a:lnTo>
                      <a:pt x="83" y="115"/>
                    </a:lnTo>
                    <a:lnTo>
                      <a:pt x="82" y="114"/>
                    </a:lnTo>
                    <a:lnTo>
                      <a:pt x="80" y="115"/>
                    </a:lnTo>
                    <a:lnTo>
                      <a:pt x="80" y="117"/>
                    </a:lnTo>
                    <a:lnTo>
                      <a:pt x="79" y="117"/>
                    </a:lnTo>
                    <a:lnTo>
                      <a:pt x="77" y="114"/>
                    </a:lnTo>
                    <a:lnTo>
                      <a:pt x="74" y="118"/>
                    </a:lnTo>
                    <a:lnTo>
                      <a:pt x="71" y="121"/>
                    </a:lnTo>
                    <a:lnTo>
                      <a:pt x="65" y="123"/>
                    </a:lnTo>
                    <a:lnTo>
                      <a:pt x="64" y="126"/>
                    </a:lnTo>
                    <a:lnTo>
                      <a:pt x="61" y="126"/>
                    </a:lnTo>
                    <a:lnTo>
                      <a:pt x="61" y="130"/>
                    </a:lnTo>
                    <a:lnTo>
                      <a:pt x="58" y="129"/>
                    </a:lnTo>
                    <a:lnTo>
                      <a:pt x="56" y="132"/>
                    </a:lnTo>
                    <a:lnTo>
                      <a:pt x="53" y="133"/>
                    </a:lnTo>
                    <a:lnTo>
                      <a:pt x="53" y="135"/>
                    </a:lnTo>
                    <a:lnTo>
                      <a:pt x="55" y="136"/>
                    </a:lnTo>
                    <a:lnTo>
                      <a:pt x="55" y="138"/>
                    </a:lnTo>
                    <a:lnTo>
                      <a:pt x="53" y="139"/>
                    </a:lnTo>
                    <a:lnTo>
                      <a:pt x="52" y="139"/>
                    </a:lnTo>
                    <a:lnTo>
                      <a:pt x="50" y="139"/>
                    </a:lnTo>
                    <a:lnTo>
                      <a:pt x="50" y="138"/>
                    </a:lnTo>
                    <a:lnTo>
                      <a:pt x="49" y="136"/>
                    </a:lnTo>
                    <a:lnTo>
                      <a:pt x="43" y="156"/>
                    </a:lnTo>
                    <a:lnTo>
                      <a:pt x="44" y="157"/>
                    </a:lnTo>
                    <a:lnTo>
                      <a:pt x="37" y="178"/>
                    </a:lnTo>
                    <a:lnTo>
                      <a:pt x="38" y="187"/>
                    </a:lnTo>
                    <a:lnTo>
                      <a:pt x="35" y="193"/>
                    </a:lnTo>
                    <a:lnTo>
                      <a:pt x="27" y="197"/>
                    </a:lnTo>
                    <a:lnTo>
                      <a:pt x="25" y="197"/>
                    </a:lnTo>
                    <a:lnTo>
                      <a:pt x="21" y="200"/>
                    </a:lnTo>
                    <a:lnTo>
                      <a:pt x="19" y="203"/>
                    </a:lnTo>
                    <a:lnTo>
                      <a:pt x="13" y="206"/>
                    </a:lnTo>
                    <a:lnTo>
                      <a:pt x="7" y="212"/>
                    </a:lnTo>
                    <a:lnTo>
                      <a:pt x="1" y="224"/>
                    </a:lnTo>
                    <a:lnTo>
                      <a:pt x="0" y="225"/>
                    </a:lnTo>
                    <a:close/>
                  </a:path>
                </a:pathLst>
              </a:custGeom>
              <a:solidFill>
                <a:srgbClr val="99CC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 sz="1350" dirty="0"/>
              </a:p>
            </p:txBody>
          </p:sp>
          <p:sp>
            <p:nvSpPr>
              <p:cNvPr id="60" name="Freeform 41"/>
              <p:cNvSpPr>
                <a:spLocks/>
              </p:cNvSpPr>
              <p:nvPr/>
            </p:nvSpPr>
            <p:spPr bwMode="auto">
              <a:xfrm>
                <a:off x="4166" y="1217"/>
                <a:ext cx="1090" cy="1006"/>
              </a:xfrm>
              <a:custGeom>
                <a:avLst/>
                <a:gdLst>
                  <a:gd name="T0" fmla="*/ 555 w 320"/>
                  <a:gd name="T1" fmla="*/ 7580 h 320"/>
                  <a:gd name="T2" fmla="*/ 1577 w 320"/>
                  <a:gd name="T3" fmla="*/ 7114 h 320"/>
                  <a:gd name="T4" fmla="*/ 1427 w 320"/>
                  <a:gd name="T5" fmla="*/ 6652 h 320"/>
                  <a:gd name="T6" fmla="*/ 674 w 320"/>
                  <a:gd name="T7" fmla="*/ 5929 h 320"/>
                  <a:gd name="T8" fmla="*/ 1543 w 320"/>
                  <a:gd name="T9" fmla="*/ 5684 h 320"/>
                  <a:gd name="T10" fmla="*/ 2020 w 320"/>
                  <a:gd name="T11" fmla="*/ 5376 h 320"/>
                  <a:gd name="T12" fmla="*/ 2252 w 320"/>
                  <a:gd name="T13" fmla="*/ 4911 h 320"/>
                  <a:gd name="T14" fmla="*/ 2609 w 320"/>
                  <a:gd name="T15" fmla="*/ 4508 h 320"/>
                  <a:gd name="T16" fmla="*/ 1938 w 320"/>
                  <a:gd name="T17" fmla="*/ 4348 h 320"/>
                  <a:gd name="T18" fmla="*/ 1693 w 320"/>
                  <a:gd name="T19" fmla="*/ 4841 h 320"/>
                  <a:gd name="T20" fmla="*/ 1345 w 320"/>
                  <a:gd name="T21" fmla="*/ 4753 h 320"/>
                  <a:gd name="T22" fmla="*/ 1577 w 320"/>
                  <a:gd name="T23" fmla="*/ 3697 h 320"/>
                  <a:gd name="T24" fmla="*/ 1182 w 320"/>
                  <a:gd name="T25" fmla="*/ 3320 h 320"/>
                  <a:gd name="T26" fmla="*/ 790 w 320"/>
                  <a:gd name="T27" fmla="*/ 3320 h 320"/>
                  <a:gd name="T28" fmla="*/ 1182 w 320"/>
                  <a:gd name="T29" fmla="*/ 2927 h 320"/>
                  <a:gd name="T30" fmla="*/ 2844 w 320"/>
                  <a:gd name="T31" fmla="*/ 2798 h 320"/>
                  <a:gd name="T32" fmla="*/ 3992 w 320"/>
                  <a:gd name="T33" fmla="*/ 2144 h 320"/>
                  <a:gd name="T34" fmla="*/ 3761 w 320"/>
                  <a:gd name="T35" fmla="*/ 2927 h 320"/>
                  <a:gd name="T36" fmla="*/ 5569 w 320"/>
                  <a:gd name="T37" fmla="*/ 2707 h 320"/>
                  <a:gd name="T38" fmla="*/ 6881 w 320"/>
                  <a:gd name="T39" fmla="*/ 1955 h 320"/>
                  <a:gd name="T40" fmla="*/ 7947 w 320"/>
                  <a:gd name="T41" fmla="*/ 1610 h 320"/>
                  <a:gd name="T42" fmla="*/ 8935 w 320"/>
                  <a:gd name="T43" fmla="*/ 1522 h 320"/>
                  <a:gd name="T44" fmla="*/ 9643 w 320"/>
                  <a:gd name="T45" fmla="*/ 2084 h 320"/>
                  <a:gd name="T46" fmla="*/ 9885 w 320"/>
                  <a:gd name="T47" fmla="*/ 2452 h 320"/>
                  <a:gd name="T48" fmla="*/ 9759 w 320"/>
                  <a:gd name="T49" fmla="*/ 2955 h 320"/>
                  <a:gd name="T50" fmla="*/ 10396 w 320"/>
                  <a:gd name="T51" fmla="*/ 2452 h 320"/>
                  <a:gd name="T52" fmla="*/ 11302 w 320"/>
                  <a:gd name="T53" fmla="*/ 1770 h 320"/>
                  <a:gd name="T54" fmla="*/ 10396 w 320"/>
                  <a:gd name="T55" fmla="*/ 1276 h 320"/>
                  <a:gd name="T56" fmla="*/ 10757 w 320"/>
                  <a:gd name="T57" fmla="*/ 157 h 320"/>
                  <a:gd name="T58" fmla="*/ 11813 w 320"/>
                  <a:gd name="T59" fmla="*/ 88 h 320"/>
                  <a:gd name="T60" fmla="*/ 11973 w 320"/>
                  <a:gd name="T61" fmla="*/ 60 h 320"/>
                  <a:gd name="T62" fmla="*/ 12089 w 320"/>
                  <a:gd name="T63" fmla="*/ 60 h 320"/>
                  <a:gd name="T64" fmla="*/ 12532 w 320"/>
                  <a:gd name="T65" fmla="*/ 1305 h 320"/>
                  <a:gd name="T66" fmla="*/ 12566 w 320"/>
                  <a:gd name="T67" fmla="*/ 2452 h 320"/>
                  <a:gd name="T68" fmla="*/ 12566 w 320"/>
                  <a:gd name="T69" fmla="*/ 2927 h 320"/>
                  <a:gd name="T70" fmla="*/ 12566 w 320"/>
                  <a:gd name="T71" fmla="*/ 3666 h 320"/>
                  <a:gd name="T72" fmla="*/ 12532 w 320"/>
                  <a:gd name="T73" fmla="*/ 4071 h 320"/>
                  <a:gd name="T74" fmla="*/ 12416 w 320"/>
                  <a:gd name="T75" fmla="*/ 4260 h 320"/>
                  <a:gd name="T76" fmla="*/ 12532 w 320"/>
                  <a:gd name="T77" fmla="*/ 4624 h 320"/>
                  <a:gd name="T78" fmla="*/ 12450 w 320"/>
                  <a:gd name="T79" fmla="*/ 4841 h 320"/>
                  <a:gd name="T80" fmla="*/ 12416 w 320"/>
                  <a:gd name="T81" fmla="*/ 5564 h 320"/>
                  <a:gd name="T82" fmla="*/ 12055 w 320"/>
                  <a:gd name="T83" fmla="*/ 5684 h 320"/>
                  <a:gd name="T84" fmla="*/ 9643 w 320"/>
                  <a:gd name="T85" fmla="*/ 5464 h 320"/>
                  <a:gd name="T86" fmla="*/ 8574 w 320"/>
                  <a:gd name="T87" fmla="*/ 6897 h 320"/>
                  <a:gd name="T88" fmla="*/ 8887 w 320"/>
                  <a:gd name="T89" fmla="*/ 7957 h 320"/>
                  <a:gd name="T90" fmla="*/ 9132 w 320"/>
                  <a:gd name="T91" fmla="*/ 8548 h 320"/>
                  <a:gd name="T92" fmla="*/ 10001 w 320"/>
                  <a:gd name="T93" fmla="*/ 9350 h 320"/>
                  <a:gd name="T94" fmla="*/ 9132 w 320"/>
                  <a:gd name="T95" fmla="*/ 9598 h 320"/>
                  <a:gd name="T96" fmla="*/ 8294 w 320"/>
                  <a:gd name="T97" fmla="*/ 9350 h 320"/>
                  <a:gd name="T98" fmla="*/ 6359 w 320"/>
                  <a:gd name="T99" fmla="*/ 9667 h 320"/>
                  <a:gd name="T100" fmla="*/ 5174 w 320"/>
                  <a:gd name="T101" fmla="*/ 9783 h 320"/>
                  <a:gd name="T102" fmla="*/ 4581 w 320"/>
                  <a:gd name="T103" fmla="*/ 9944 h 320"/>
                  <a:gd name="T104" fmla="*/ 3631 w 320"/>
                  <a:gd name="T105" fmla="*/ 9202 h 320"/>
                  <a:gd name="T106" fmla="*/ 2725 w 320"/>
                  <a:gd name="T107" fmla="*/ 8608 h 320"/>
                  <a:gd name="T108" fmla="*/ 1461 w 320"/>
                  <a:gd name="T109" fmla="*/ 8450 h 320"/>
                  <a:gd name="T110" fmla="*/ 950 w 320"/>
                  <a:gd name="T111" fmla="*/ 8727 h 320"/>
                  <a:gd name="T112" fmla="*/ 477 w 320"/>
                  <a:gd name="T113" fmla="*/ 8362 h 32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20"/>
                  <a:gd name="T172" fmla="*/ 0 h 320"/>
                  <a:gd name="T173" fmla="*/ 320 w 320"/>
                  <a:gd name="T174" fmla="*/ 320 h 32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20" h="320">
                    <a:moveTo>
                      <a:pt x="0" y="266"/>
                    </a:moveTo>
                    <a:lnTo>
                      <a:pt x="6" y="263"/>
                    </a:lnTo>
                    <a:lnTo>
                      <a:pt x="14" y="244"/>
                    </a:lnTo>
                    <a:lnTo>
                      <a:pt x="21" y="241"/>
                    </a:lnTo>
                    <a:lnTo>
                      <a:pt x="23" y="231"/>
                    </a:lnTo>
                    <a:lnTo>
                      <a:pt x="40" y="229"/>
                    </a:lnTo>
                    <a:lnTo>
                      <a:pt x="48" y="220"/>
                    </a:lnTo>
                    <a:lnTo>
                      <a:pt x="42" y="211"/>
                    </a:lnTo>
                    <a:lnTo>
                      <a:pt x="36" y="214"/>
                    </a:lnTo>
                    <a:lnTo>
                      <a:pt x="29" y="207"/>
                    </a:lnTo>
                    <a:lnTo>
                      <a:pt x="21" y="204"/>
                    </a:lnTo>
                    <a:lnTo>
                      <a:pt x="17" y="191"/>
                    </a:lnTo>
                    <a:lnTo>
                      <a:pt x="24" y="188"/>
                    </a:lnTo>
                    <a:lnTo>
                      <a:pt x="30" y="182"/>
                    </a:lnTo>
                    <a:lnTo>
                      <a:pt x="39" y="183"/>
                    </a:lnTo>
                    <a:lnTo>
                      <a:pt x="42" y="185"/>
                    </a:lnTo>
                    <a:lnTo>
                      <a:pt x="49" y="185"/>
                    </a:lnTo>
                    <a:lnTo>
                      <a:pt x="51" y="173"/>
                    </a:lnTo>
                    <a:lnTo>
                      <a:pt x="55" y="173"/>
                    </a:lnTo>
                    <a:lnTo>
                      <a:pt x="60" y="161"/>
                    </a:lnTo>
                    <a:lnTo>
                      <a:pt x="57" y="158"/>
                    </a:lnTo>
                    <a:lnTo>
                      <a:pt x="58" y="153"/>
                    </a:lnTo>
                    <a:lnTo>
                      <a:pt x="67" y="149"/>
                    </a:lnTo>
                    <a:lnTo>
                      <a:pt x="66" y="145"/>
                    </a:lnTo>
                    <a:lnTo>
                      <a:pt x="58" y="147"/>
                    </a:lnTo>
                    <a:lnTo>
                      <a:pt x="52" y="145"/>
                    </a:lnTo>
                    <a:lnTo>
                      <a:pt x="49" y="140"/>
                    </a:lnTo>
                    <a:lnTo>
                      <a:pt x="46" y="145"/>
                    </a:lnTo>
                    <a:lnTo>
                      <a:pt x="51" y="147"/>
                    </a:lnTo>
                    <a:lnTo>
                      <a:pt x="43" y="156"/>
                    </a:lnTo>
                    <a:lnTo>
                      <a:pt x="39" y="158"/>
                    </a:lnTo>
                    <a:lnTo>
                      <a:pt x="37" y="155"/>
                    </a:lnTo>
                    <a:lnTo>
                      <a:pt x="34" y="153"/>
                    </a:lnTo>
                    <a:lnTo>
                      <a:pt x="29" y="131"/>
                    </a:lnTo>
                    <a:lnTo>
                      <a:pt x="33" y="119"/>
                    </a:lnTo>
                    <a:lnTo>
                      <a:pt x="40" y="119"/>
                    </a:lnTo>
                    <a:lnTo>
                      <a:pt x="45" y="115"/>
                    </a:lnTo>
                    <a:lnTo>
                      <a:pt x="43" y="104"/>
                    </a:lnTo>
                    <a:lnTo>
                      <a:pt x="30" y="107"/>
                    </a:lnTo>
                    <a:lnTo>
                      <a:pt x="12" y="115"/>
                    </a:lnTo>
                    <a:lnTo>
                      <a:pt x="11" y="107"/>
                    </a:lnTo>
                    <a:lnTo>
                      <a:pt x="20" y="107"/>
                    </a:lnTo>
                    <a:lnTo>
                      <a:pt x="20" y="101"/>
                    </a:lnTo>
                    <a:lnTo>
                      <a:pt x="31" y="100"/>
                    </a:lnTo>
                    <a:lnTo>
                      <a:pt x="30" y="94"/>
                    </a:lnTo>
                    <a:lnTo>
                      <a:pt x="43" y="85"/>
                    </a:lnTo>
                    <a:lnTo>
                      <a:pt x="69" y="87"/>
                    </a:lnTo>
                    <a:lnTo>
                      <a:pt x="72" y="90"/>
                    </a:lnTo>
                    <a:lnTo>
                      <a:pt x="81" y="85"/>
                    </a:lnTo>
                    <a:lnTo>
                      <a:pt x="85" y="75"/>
                    </a:lnTo>
                    <a:lnTo>
                      <a:pt x="101" y="69"/>
                    </a:lnTo>
                    <a:lnTo>
                      <a:pt x="103" y="76"/>
                    </a:lnTo>
                    <a:lnTo>
                      <a:pt x="95" y="81"/>
                    </a:lnTo>
                    <a:lnTo>
                      <a:pt x="95" y="94"/>
                    </a:lnTo>
                    <a:lnTo>
                      <a:pt x="106" y="104"/>
                    </a:lnTo>
                    <a:lnTo>
                      <a:pt x="127" y="103"/>
                    </a:lnTo>
                    <a:lnTo>
                      <a:pt x="141" y="87"/>
                    </a:lnTo>
                    <a:lnTo>
                      <a:pt x="162" y="75"/>
                    </a:lnTo>
                    <a:lnTo>
                      <a:pt x="156" y="60"/>
                    </a:lnTo>
                    <a:lnTo>
                      <a:pt x="174" y="63"/>
                    </a:lnTo>
                    <a:lnTo>
                      <a:pt x="180" y="55"/>
                    </a:lnTo>
                    <a:lnTo>
                      <a:pt x="196" y="63"/>
                    </a:lnTo>
                    <a:lnTo>
                      <a:pt x="201" y="52"/>
                    </a:lnTo>
                    <a:lnTo>
                      <a:pt x="205" y="54"/>
                    </a:lnTo>
                    <a:lnTo>
                      <a:pt x="213" y="45"/>
                    </a:lnTo>
                    <a:lnTo>
                      <a:pt x="226" y="49"/>
                    </a:lnTo>
                    <a:lnTo>
                      <a:pt x="228" y="55"/>
                    </a:lnTo>
                    <a:lnTo>
                      <a:pt x="244" y="58"/>
                    </a:lnTo>
                    <a:lnTo>
                      <a:pt x="244" y="67"/>
                    </a:lnTo>
                    <a:lnTo>
                      <a:pt x="235" y="69"/>
                    </a:lnTo>
                    <a:lnTo>
                      <a:pt x="239" y="81"/>
                    </a:lnTo>
                    <a:lnTo>
                      <a:pt x="250" y="79"/>
                    </a:lnTo>
                    <a:lnTo>
                      <a:pt x="250" y="85"/>
                    </a:lnTo>
                    <a:lnTo>
                      <a:pt x="241" y="90"/>
                    </a:lnTo>
                    <a:lnTo>
                      <a:pt x="247" y="95"/>
                    </a:lnTo>
                    <a:lnTo>
                      <a:pt x="275" y="87"/>
                    </a:lnTo>
                    <a:lnTo>
                      <a:pt x="274" y="79"/>
                    </a:lnTo>
                    <a:lnTo>
                      <a:pt x="263" y="79"/>
                    </a:lnTo>
                    <a:lnTo>
                      <a:pt x="263" y="69"/>
                    </a:lnTo>
                    <a:lnTo>
                      <a:pt x="286" y="63"/>
                    </a:lnTo>
                    <a:lnTo>
                      <a:pt x="286" y="57"/>
                    </a:lnTo>
                    <a:lnTo>
                      <a:pt x="271" y="49"/>
                    </a:lnTo>
                    <a:lnTo>
                      <a:pt x="274" y="46"/>
                    </a:lnTo>
                    <a:lnTo>
                      <a:pt x="263" y="41"/>
                    </a:lnTo>
                    <a:lnTo>
                      <a:pt x="275" y="12"/>
                    </a:lnTo>
                    <a:lnTo>
                      <a:pt x="256" y="12"/>
                    </a:lnTo>
                    <a:lnTo>
                      <a:pt x="272" y="5"/>
                    </a:lnTo>
                    <a:lnTo>
                      <a:pt x="290" y="3"/>
                    </a:lnTo>
                    <a:lnTo>
                      <a:pt x="296" y="8"/>
                    </a:lnTo>
                    <a:lnTo>
                      <a:pt x="299" y="3"/>
                    </a:lnTo>
                    <a:lnTo>
                      <a:pt x="299" y="0"/>
                    </a:lnTo>
                    <a:lnTo>
                      <a:pt x="300" y="2"/>
                    </a:lnTo>
                    <a:lnTo>
                      <a:pt x="303" y="2"/>
                    </a:lnTo>
                    <a:lnTo>
                      <a:pt x="305" y="2"/>
                    </a:lnTo>
                    <a:lnTo>
                      <a:pt x="305" y="0"/>
                    </a:lnTo>
                    <a:lnTo>
                      <a:pt x="306" y="2"/>
                    </a:lnTo>
                    <a:lnTo>
                      <a:pt x="308" y="20"/>
                    </a:lnTo>
                    <a:lnTo>
                      <a:pt x="315" y="30"/>
                    </a:lnTo>
                    <a:lnTo>
                      <a:pt x="317" y="42"/>
                    </a:lnTo>
                    <a:lnTo>
                      <a:pt x="317" y="45"/>
                    </a:lnTo>
                    <a:lnTo>
                      <a:pt x="315" y="64"/>
                    </a:lnTo>
                    <a:lnTo>
                      <a:pt x="318" y="79"/>
                    </a:lnTo>
                    <a:lnTo>
                      <a:pt x="318" y="84"/>
                    </a:lnTo>
                    <a:lnTo>
                      <a:pt x="318" y="90"/>
                    </a:lnTo>
                    <a:lnTo>
                      <a:pt x="318" y="94"/>
                    </a:lnTo>
                    <a:lnTo>
                      <a:pt x="320" y="97"/>
                    </a:lnTo>
                    <a:lnTo>
                      <a:pt x="320" y="104"/>
                    </a:lnTo>
                    <a:lnTo>
                      <a:pt x="318" y="118"/>
                    </a:lnTo>
                    <a:lnTo>
                      <a:pt x="318" y="124"/>
                    </a:lnTo>
                    <a:lnTo>
                      <a:pt x="318" y="127"/>
                    </a:lnTo>
                    <a:lnTo>
                      <a:pt x="317" y="131"/>
                    </a:lnTo>
                    <a:lnTo>
                      <a:pt x="315" y="131"/>
                    </a:lnTo>
                    <a:lnTo>
                      <a:pt x="315" y="134"/>
                    </a:lnTo>
                    <a:lnTo>
                      <a:pt x="314" y="137"/>
                    </a:lnTo>
                    <a:lnTo>
                      <a:pt x="314" y="140"/>
                    </a:lnTo>
                    <a:lnTo>
                      <a:pt x="315" y="140"/>
                    </a:lnTo>
                    <a:lnTo>
                      <a:pt x="317" y="149"/>
                    </a:lnTo>
                    <a:lnTo>
                      <a:pt x="317" y="150"/>
                    </a:lnTo>
                    <a:lnTo>
                      <a:pt x="317" y="153"/>
                    </a:lnTo>
                    <a:lnTo>
                      <a:pt x="315" y="156"/>
                    </a:lnTo>
                    <a:lnTo>
                      <a:pt x="311" y="168"/>
                    </a:lnTo>
                    <a:lnTo>
                      <a:pt x="311" y="170"/>
                    </a:lnTo>
                    <a:lnTo>
                      <a:pt x="314" y="179"/>
                    </a:lnTo>
                    <a:lnTo>
                      <a:pt x="315" y="180"/>
                    </a:lnTo>
                    <a:lnTo>
                      <a:pt x="309" y="183"/>
                    </a:lnTo>
                    <a:lnTo>
                      <a:pt x="305" y="183"/>
                    </a:lnTo>
                    <a:lnTo>
                      <a:pt x="269" y="156"/>
                    </a:lnTo>
                    <a:lnTo>
                      <a:pt x="263" y="156"/>
                    </a:lnTo>
                    <a:lnTo>
                      <a:pt x="244" y="176"/>
                    </a:lnTo>
                    <a:lnTo>
                      <a:pt x="244" y="185"/>
                    </a:lnTo>
                    <a:lnTo>
                      <a:pt x="232" y="205"/>
                    </a:lnTo>
                    <a:lnTo>
                      <a:pt x="217" y="222"/>
                    </a:lnTo>
                    <a:lnTo>
                      <a:pt x="217" y="259"/>
                    </a:lnTo>
                    <a:lnTo>
                      <a:pt x="223" y="257"/>
                    </a:lnTo>
                    <a:lnTo>
                      <a:pt x="225" y="256"/>
                    </a:lnTo>
                    <a:lnTo>
                      <a:pt x="225" y="260"/>
                    </a:lnTo>
                    <a:lnTo>
                      <a:pt x="232" y="268"/>
                    </a:lnTo>
                    <a:lnTo>
                      <a:pt x="231" y="275"/>
                    </a:lnTo>
                    <a:lnTo>
                      <a:pt x="247" y="293"/>
                    </a:lnTo>
                    <a:lnTo>
                      <a:pt x="265" y="299"/>
                    </a:lnTo>
                    <a:lnTo>
                      <a:pt x="253" y="301"/>
                    </a:lnTo>
                    <a:lnTo>
                      <a:pt x="247" y="309"/>
                    </a:lnTo>
                    <a:lnTo>
                      <a:pt x="241" y="306"/>
                    </a:lnTo>
                    <a:lnTo>
                      <a:pt x="231" y="309"/>
                    </a:lnTo>
                    <a:lnTo>
                      <a:pt x="225" y="303"/>
                    </a:lnTo>
                    <a:lnTo>
                      <a:pt x="222" y="306"/>
                    </a:lnTo>
                    <a:lnTo>
                      <a:pt x="210" y="301"/>
                    </a:lnTo>
                    <a:lnTo>
                      <a:pt x="189" y="305"/>
                    </a:lnTo>
                    <a:lnTo>
                      <a:pt x="182" y="302"/>
                    </a:lnTo>
                    <a:lnTo>
                      <a:pt x="161" y="311"/>
                    </a:lnTo>
                    <a:lnTo>
                      <a:pt x="155" y="308"/>
                    </a:lnTo>
                    <a:lnTo>
                      <a:pt x="138" y="311"/>
                    </a:lnTo>
                    <a:lnTo>
                      <a:pt x="131" y="315"/>
                    </a:lnTo>
                    <a:lnTo>
                      <a:pt x="125" y="314"/>
                    </a:lnTo>
                    <a:lnTo>
                      <a:pt x="124" y="315"/>
                    </a:lnTo>
                    <a:lnTo>
                      <a:pt x="116" y="320"/>
                    </a:lnTo>
                    <a:lnTo>
                      <a:pt x="101" y="301"/>
                    </a:lnTo>
                    <a:lnTo>
                      <a:pt x="92" y="299"/>
                    </a:lnTo>
                    <a:lnTo>
                      <a:pt x="92" y="296"/>
                    </a:lnTo>
                    <a:lnTo>
                      <a:pt x="83" y="290"/>
                    </a:lnTo>
                    <a:lnTo>
                      <a:pt x="73" y="290"/>
                    </a:lnTo>
                    <a:lnTo>
                      <a:pt x="69" y="277"/>
                    </a:lnTo>
                    <a:lnTo>
                      <a:pt x="61" y="275"/>
                    </a:lnTo>
                    <a:lnTo>
                      <a:pt x="55" y="281"/>
                    </a:lnTo>
                    <a:lnTo>
                      <a:pt x="37" y="272"/>
                    </a:lnTo>
                    <a:lnTo>
                      <a:pt x="31" y="274"/>
                    </a:lnTo>
                    <a:lnTo>
                      <a:pt x="34" y="277"/>
                    </a:lnTo>
                    <a:lnTo>
                      <a:pt x="24" y="281"/>
                    </a:lnTo>
                    <a:lnTo>
                      <a:pt x="20" y="274"/>
                    </a:lnTo>
                    <a:lnTo>
                      <a:pt x="15" y="277"/>
                    </a:lnTo>
                    <a:lnTo>
                      <a:pt x="12" y="269"/>
                    </a:lnTo>
                    <a:lnTo>
                      <a:pt x="8" y="271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FF99CC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 sz="1350" dirty="0"/>
              </a:p>
            </p:txBody>
          </p:sp>
          <p:sp>
            <p:nvSpPr>
              <p:cNvPr id="61" name="Freeform 42"/>
              <p:cNvSpPr>
                <a:spLocks/>
              </p:cNvSpPr>
              <p:nvPr/>
            </p:nvSpPr>
            <p:spPr bwMode="auto">
              <a:xfrm>
                <a:off x="4905" y="1707"/>
                <a:ext cx="376" cy="462"/>
              </a:xfrm>
              <a:custGeom>
                <a:avLst/>
                <a:gdLst>
                  <a:gd name="T0" fmla="*/ 0 w 110"/>
                  <a:gd name="T1" fmla="*/ 2046 h 147"/>
                  <a:gd name="T2" fmla="*/ 595 w 110"/>
                  <a:gd name="T3" fmla="*/ 1521 h 147"/>
                  <a:gd name="T4" fmla="*/ 1073 w 110"/>
                  <a:gd name="T5" fmla="*/ 899 h 147"/>
                  <a:gd name="T6" fmla="*/ 1073 w 110"/>
                  <a:gd name="T7" fmla="*/ 622 h 147"/>
                  <a:gd name="T8" fmla="*/ 1836 w 110"/>
                  <a:gd name="T9" fmla="*/ 0 h 147"/>
                  <a:gd name="T10" fmla="*/ 2078 w 110"/>
                  <a:gd name="T11" fmla="*/ 0 h 147"/>
                  <a:gd name="T12" fmla="*/ 3517 w 110"/>
                  <a:gd name="T13" fmla="*/ 839 h 147"/>
                  <a:gd name="T14" fmla="*/ 3668 w 110"/>
                  <a:gd name="T15" fmla="*/ 839 h 147"/>
                  <a:gd name="T16" fmla="*/ 3914 w 110"/>
                  <a:gd name="T17" fmla="*/ 742 h 147"/>
                  <a:gd name="T18" fmla="*/ 3996 w 110"/>
                  <a:gd name="T19" fmla="*/ 839 h 147"/>
                  <a:gd name="T20" fmla="*/ 4228 w 110"/>
                  <a:gd name="T21" fmla="*/ 899 h 147"/>
                  <a:gd name="T22" fmla="*/ 4358 w 110"/>
                  <a:gd name="T23" fmla="*/ 1304 h 147"/>
                  <a:gd name="T24" fmla="*/ 4228 w 110"/>
                  <a:gd name="T25" fmla="*/ 1986 h 147"/>
                  <a:gd name="T26" fmla="*/ 4392 w 110"/>
                  <a:gd name="T27" fmla="*/ 2913 h 147"/>
                  <a:gd name="T28" fmla="*/ 4392 w 110"/>
                  <a:gd name="T29" fmla="*/ 3130 h 147"/>
                  <a:gd name="T30" fmla="*/ 4358 w 110"/>
                  <a:gd name="T31" fmla="*/ 3102 h 147"/>
                  <a:gd name="T32" fmla="*/ 4276 w 110"/>
                  <a:gd name="T33" fmla="*/ 3102 h 147"/>
                  <a:gd name="T34" fmla="*/ 4228 w 110"/>
                  <a:gd name="T35" fmla="*/ 3130 h 147"/>
                  <a:gd name="T36" fmla="*/ 4146 w 110"/>
                  <a:gd name="T37" fmla="*/ 3130 h 147"/>
                  <a:gd name="T38" fmla="*/ 4112 w 110"/>
                  <a:gd name="T39" fmla="*/ 3130 h 147"/>
                  <a:gd name="T40" fmla="*/ 3996 w 110"/>
                  <a:gd name="T41" fmla="*/ 3881 h 147"/>
                  <a:gd name="T42" fmla="*/ 3996 w 110"/>
                  <a:gd name="T43" fmla="*/ 4504 h 147"/>
                  <a:gd name="T44" fmla="*/ 3996 w 110"/>
                  <a:gd name="T45" fmla="*/ 4563 h 147"/>
                  <a:gd name="T46" fmla="*/ 3634 w 110"/>
                  <a:gd name="T47" fmla="*/ 4563 h 147"/>
                  <a:gd name="T48" fmla="*/ 3155 w 110"/>
                  <a:gd name="T49" fmla="*/ 4535 h 147"/>
                  <a:gd name="T50" fmla="*/ 3073 w 110"/>
                  <a:gd name="T51" fmla="*/ 4563 h 147"/>
                  <a:gd name="T52" fmla="*/ 2957 w 110"/>
                  <a:gd name="T53" fmla="*/ 4535 h 147"/>
                  <a:gd name="T54" fmla="*/ 2875 w 110"/>
                  <a:gd name="T55" fmla="*/ 4535 h 147"/>
                  <a:gd name="T56" fmla="*/ 2676 w 110"/>
                  <a:gd name="T57" fmla="*/ 4535 h 147"/>
                  <a:gd name="T58" fmla="*/ 2642 w 110"/>
                  <a:gd name="T59" fmla="*/ 4535 h 147"/>
                  <a:gd name="T60" fmla="*/ 2396 w 110"/>
                  <a:gd name="T61" fmla="*/ 4535 h 147"/>
                  <a:gd name="T62" fmla="*/ 2160 w 110"/>
                  <a:gd name="T63" fmla="*/ 4535 h 147"/>
                  <a:gd name="T64" fmla="*/ 1918 w 110"/>
                  <a:gd name="T65" fmla="*/ 4435 h 147"/>
                  <a:gd name="T66" fmla="*/ 1203 w 110"/>
                  <a:gd name="T67" fmla="*/ 4259 h 147"/>
                  <a:gd name="T68" fmla="*/ 561 w 110"/>
                  <a:gd name="T69" fmla="*/ 3693 h 147"/>
                  <a:gd name="T70" fmla="*/ 595 w 110"/>
                  <a:gd name="T71" fmla="*/ 3476 h 147"/>
                  <a:gd name="T72" fmla="*/ 314 w 110"/>
                  <a:gd name="T73" fmla="*/ 3231 h 147"/>
                  <a:gd name="T74" fmla="*/ 314 w 110"/>
                  <a:gd name="T75" fmla="*/ 3102 h 147"/>
                  <a:gd name="T76" fmla="*/ 246 w 110"/>
                  <a:gd name="T77" fmla="*/ 3130 h 147"/>
                  <a:gd name="T78" fmla="*/ 0 w 110"/>
                  <a:gd name="T79" fmla="*/ 3199 h 147"/>
                  <a:gd name="T80" fmla="*/ 0 w 110"/>
                  <a:gd name="T81" fmla="*/ 2046 h 1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0"/>
                  <a:gd name="T124" fmla="*/ 0 h 147"/>
                  <a:gd name="T125" fmla="*/ 110 w 110"/>
                  <a:gd name="T126" fmla="*/ 147 h 14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0" h="147">
                    <a:moveTo>
                      <a:pt x="0" y="66"/>
                    </a:moveTo>
                    <a:lnTo>
                      <a:pt x="15" y="49"/>
                    </a:lnTo>
                    <a:lnTo>
                      <a:pt x="27" y="29"/>
                    </a:lnTo>
                    <a:lnTo>
                      <a:pt x="27" y="20"/>
                    </a:lnTo>
                    <a:lnTo>
                      <a:pt x="46" y="0"/>
                    </a:lnTo>
                    <a:lnTo>
                      <a:pt x="52" y="0"/>
                    </a:lnTo>
                    <a:lnTo>
                      <a:pt x="88" y="27"/>
                    </a:lnTo>
                    <a:lnTo>
                      <a:pt x="92" y="27"/>
                    </a:lnTo>
                    <a:lnTo>
                      <a:pt x="98" y="24"/>
                    </a:lnTo>
                    <a:lnTo>
                      <a:pt x="100" y="27"/>
                    </a:lnTo>
                    <a:lnTo>
                      <a:pt x="106" y="29"/>
                    </a:lnTo>
                    <a:lnTo>
                      <a:pt x="109" y="42"/>
                    </a:lnTo>
                    <a:lnTo>
                      <a:pt x="106" y="64"/>
                    </a:lnTo>
                    <a:lnTo>
                      <a:pt x="110" y="94"/>
                    </a:lnTo>
                    <a:lnTo>
                      <a:pt x="110" y="101"/>
                    </a:lnTo>
                    <a:lnTo>
                      <a:pt x="109" y="100"/>
                    </a:lnTo>
                    <a:lnTo>
                      <a:pt x="107" y="100"/>
                    </a:lnTo>
                    <a:lnTo>
                      <a:pt x="106" y="101"/>
                    </a:lnTo>
                    <a:lnTo>
                      <a:pt x="104" y="101"/>
                    </a:lnTo>
                    <a:lnTo>
                      <a:pt x="103" y="101"/>
                    </a:lnTo>
                    <a:lnTo>
                      <a:pt x="100" y="125"/>
                    </a:lnTo>
                    <a:lnTo>
                      <a:pt x="100" y="145"/>
                    </a:lnTo>
                    <a:lnTo>
                      <a:pt x="100" y="147"/>
                    </a:lnTo>
                    <a:lnTo>
                      <a:pt x="91" y="147"/>
                    </a:lnTo>
                    <a:lnTo>
                      <a:pt x="79" y="146"/>
                    </a:lnTo>
                    <a:lnTo>
                      <a:pt x="77" y="147"/>
                    </a:lnTo>
                    <a:lnTo>
                      <a:pt x="74" y="146"/>
                    </a:lnTo>
                    <a:lnTo>
                      <a:pt x="72" y="146"/>
                    </a:lnTo>
                    <a:lnTo>
                      <a:pt x="67" y="146"/>
                    </a:lnTo>
                    <a:lnTo>
                      <a:pt x="66" y="146"/>
                    </a:lnTo>
                    <a:lnTo>
                      <a:pt x="60" y="146"/>
                    </a:lnTo>
                    <a:lnTo>
                      <a:pt x="54" y="146"/>
                    </a:lnTo>
                    <a:lnTo>
                      <a:pt x="48" y="143"/>
                    </a:lnTo>
                    <a:lnTo>
                      <a:pt x="30" y="137"/>
                    </a:lnTo>
                    <a:lnTo>
                      <a:pt x="14" y="119"/>
                    </a:lnTo>
                    <a:lnTo>
                      <a:pt x="15" y="112"/>
                    </a:lnTo>
                    <a:lnTo>
                      <a:pt x="8" y="104"/>
                    </a:lnTo>
                    <a:lnTo>
                      <a:pt x="8" y="100"/>
                    </a:lnTo>
                    <a:lnTo>
                      <a:pt x="6" y="101"/>
                    </a:lnTo>
                    <a:lnTo>
                      <a:pt x="0" y="10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 sz="1350" dirty="0"/>
              </a:p>
            </p:txBody>
          </p:sp>
        </p:grpSp>
        <p:grpSp>
          <p:nvGrpSpPr>
            <p:cNvPr id="48" name="Group 43"/>
            <p:cNvGrpSpPr>
              <a:grpSpLocks/>
            </p:cNvGrpSpPr>
            <p:nvPr/>
          </p:nvGrpSpPr>
          <p:grpSpPr bwMode="auto">
            <a:xfrm>
              <a:off x="4321" y="2022"/>
              <a:ext cx="1183" cy="1220"/>
              <a:chOff x="4321" y="2022"/>
              <a:chExt cx="1183" cy="1220"/>
            </a:xfrm>
          </p:grpSpPr>
          <p:sp>
            <p:nvSpPr>
              <p:cNvPr id="50" name="Freeform 44"/>
              <p:cNvSpPr>
                <a:spLocks/>
              </p:cNvSpPr>
              <p:nvPr/>
            </p:nvSpPr>
            <p:spPr bwMode="auto">
              <a:xfrm>
                <a:off x="4321" y="2022"/>
                <a:ext cx="1183" cy="1220"/>
              </a:xfrm>
              <a:custGeom>
                <a:avLst/>
                <a:gdLst>
                  <a:gd name="T0" fmla="*/ 819 w 348"/>
                  <a:gd name="T1" fmla="*/ 10439 h 388"/>
                  <a:gd name="T2" fmla="*/ 2784 w 348"/>
                  <a:gd name="T3" fmla="*/ 10914 h 388"/>
                  <a:gd name="T4" fmla="*/ 3535 w 348"/>
                  <a:gd name="T5" fmla="*/ 11134 h 388"/>
                  <a:gd name="T6" fmla="*/ 3767 w 348"/>
                  <a:gd name="T7" fmla="*/ 11222 h 388"/>
                  <a:gd name="T8" fmla="*/ 3964 w 348"/>
                  <a:gd name="T9" fmla="*/ 11320 h 388"/>
                  <a:gd name="T10" fmla="*/ 4599 w 348"/>
                  <a:gd name="T11" fmla="*/ 11716 h 388"/>
                  <a:gd name="T12" fmla="*/ 4912 w 348"/>
                  <a:gd name="T13" fmla="*/ 11813 h 388"/>
                  <a:gd name="T14" fmla="*/ 5028 w 348"/>
                  <a:gd name="T15" fmla="*/ 11628 h 388"/>
                  <a:gd name="T16" fmla="*/ 5303 w 348"/>
                  <a:gd name="T17" fmla="*/ 11351 h 388"/>
                  <a:gd name="T18" fmla="*/ 5419 w 348"/>
                  <a:gd name="T19" fmla="*/ 11162 h 388"/>
                  <a:gd name="T20" fmla="*/ 5779 w 348"/>
                  <a:gd name="T21" fmla="*/ 10816 h 388"/>
                  <a:gd name="T22" fmla="*/ 5929 w 348"/>
                  <a:gd name="T23" fmla="*/ 10568 h 388"/>
                  <a:gd name="T24" fmla="*/ 6054 w 348"/>
                  <a:gd name="T25" fmla="*/ 10439 h 388"/>
                  <a:gd name="T26" fmla="*/ 6170 w 348"/>
                  <a:gd name="T27" fmla="*/ 10263 h 388"/>
                  <a:gd name="T28" fmla="*/ 6483 w 348"/>
                  <a:gd name="T29" fmla="*/ 9886 h 388"/>
                  <a:gd name="T30" fmla="*/ 6646 w 348"/>
                  <a:gd name="T31" fmla="*/ 9609 h 388"/>
                  <a:gd name="T32" fmla="*/ 7186 w 348"/>
                  <a:gd name="T33" fmla="*/ 9018 h 388"/>
                  <a:gd name="T34" fmla="*/ 7465 w 348"/>
                  <a:gd name="T35" fmla="*/ 8452 h 388"/>
                  <a:gd name="T36" fmla="*/ 8053 w 348"/>
                  <a:gd name="T37" fmla="*/ 7682 h 388"/>
                  <a:gd name="T38" fmla="*/ 8448 w 348"/>
                  <a:gd name="T39" fmla="*/ 7307 h 388"/>
                  <a:gd name="T40" fmla="*/ 8794 w 348"/>
                  <a:gd name="T41" fmla="*/ 6962 h 388"/>
                  <a:gd name="T42" fmla="*/ 9464 w 348"/>
                  <a:gd name="T43" fmla="*/ 6465 h 388"/>
                  <a:gd name="T44" fmla="*/ 10018 w 348"/>
                  <a:gd name="T45" fmla="*/ 6059 h 388"/>
                  <a:gd name="T46" fmla="*/ 10725 w 348"/>
                  <a:gd name="T47" fmla="*/ 5814 h 388"/>
                  <a:gd name="T48" fmla="*/ 10956 w 348"/>
                  <a:gd name="T49" fmla="*/ 5685 h 388"/>
                  <a:gd name="T50" fmla="*/ 11313 w 348"/>
                  <a:gd name="T51" fmla="*/ 5408 h 388"/>
                  <a:gd name="T52" fmla="*/ 11670 w 348"/>
                  <a:gd name="T53" fmla="*/ 5132 h 388"/>
                  <a:gd name="T54" fmla="*/ 12017 w 348"/>
                  <a:gd name="T55" fmla="*/ 4666 h 388"/>
                  <a:gd name="T56" fmla="*/ 12377 w 348"/>
                  <a:gd name="T57" fmla="*/ 4072 h 388"/>
                  <a:gd name="T58" fmla="*/ 12608 w 348"/>
                  <a:gd name="T59" fmla="*/ 3173 h 388"/>
                  <a:gd name="T60" fmla="*/ 12724 w 348"/>
                  <a:gd name="T61" fmla="*/ 2670 h 388"/>
                  <a:gd name="T62" fmla="*/ 12850 w 348"/>
                  <a:gd name="T63" fmla="*/ 2273 h 388"/>
                  <a:gd name="T64" fmla="*/ 13115 w 348"/>
                  <a:gd name="T65" fmla="*/ 1553 h 388"/>
                  <a:gd name="T66" fmla="*/ 13244 w 348"/>
                  <a:gd name="T67" fmla="*/ 1305 h 388"/>
                  <a:gd name="T68" fmla="*/ 13557 w 348"/>
                  <a:gd name="T69" fmla="*/ 594 h 388"/>
                  <a:gd name="T70" fmla="*/ 13475 w 348"/>
                  <a:gd name="T71" fmla="*/ 189 h 388"/>
                  <a:gd name="T72" fmla="*/ 11901 w 348"/>
                  <a:gd name="T73" fmla="*/ 189 h 388"/>
                  <a:gd name="T74" fmla="*/ 11708 w 348"/>
                  <a:gd name="T75" fmla="*/ 129 h 388"/>
                  <a:gd name="T76" fmla="*/ 11510 w 348"/>
                  <a:gd name="T77" fmla="*/ 88 h 388"/>
                  <a:gd name="T78" fmla="*/ 11313 w 348"/>
                  <a:gd name="T79" fmla="*/ 189 h 388"/>
                  <a:gd name="T80" fmla="*/ 11082 w 348"/>
                  <a:gd name="T81" fmla="*/ 28 h 388"/>
                  <a:gd name="T82" fmla="*/ 10841 w 348"/>
                  <a:gd name="T83" fmla="*/ 28 h 388"/>
                  <a:gd name="T84" fmla="*/ 10688 w 348"/>
                  <a:gd name="T85" fmla="*/ 1462 h 388"/>
                  <a:gd name="T86" fmla="*/ 9661 w 348"/>
                  <a:gd name="T87" fmla="*/ 1434 h 388"/>
                  <a:gd name="T88" fmla="*/ 9117 w 348"/>
                  <a:gd name="T89" fmla="*/ 1434 h 388"/>
                  <a:gd name="T90" fmla="*/ 7938 w 348"/>
                  <a:gd name="T91" fmla="*/ 1651 h 388"/>
                  <a:gd name="T92" fmla="*/ 6955 w 348"/>
                  <a:gd name="T93" fmla="*/ 1553 h 388"/>
                  <a:gd name="T94" fmla="*/ 4552 w 348"/>
                  <a:gd name="T95" fmla="*/ 1711 h 388"/>
                  <a:gd name="T96" fmla="*/ 3144 w 348"/>
                  <a:gd name="T97" fmla="*/ 1799 h 388"/>
                  <a:gd name="T98" fmla="*/ 3107 w 348"/>
                  <a:gd name="T99" fmla="*/ 3232 h 388"/>
                  <a:gd name="T100" fmla="*/ 2437 w 348"/>
                  <a:gd name="T101" fmla="*/ 4103 h 388"/>
                  <a:gd name="T102" fmla="*/ 1571 w 348"/>
                  <a:gd name="T103" fmla="*/ 4855 h 388"/>
                  <a:gd name="T104" fmla="*/ 625 w 348"/>
                  <a:gd name="T105" fmla="*/ 5782 h 388"/>
                  <a:gd name="T106" fmla="*/ 1571 w 348"/>
                  <a:gd name="T107" fmla="*/ 6248 h 388"/>
                  <a:gd name="T108" fmla="*/ 1931 w 348"/>
                  <a:gd name="T109" fmla="*/ 6465 h 388"/>
                  <a:gd name="T110" fmla="*/ 2046 w 348"/>
                  <a:gd name="T111" fmla="*/ 7493 h 388"/>
                  <a:gd name="T112" fmla="*/ 1734 w 348"/>
                  <a:gd name="T113" fmla="*/ 7801 h 388"/>
                  <a:gd name="T114" fmla="*/ 1214 w 348"/>
                  <a:gd name="T115" fmla="*/ 8770 h 388"/>
                  <a:gd name="T116" fmla="*/ 1064 w 348"/>
                  <a:gd name="T117" fmla="*/ 9134 h 388"/>
                  <a:gd name="T118" fmla="*/ 394 w 348"/>
                  <a:gd name="T119" fmla="*/ 9886 h 3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48"/>
                  <a:gd name="T181" fmla="*/ 0 h 388"/>
                  <a:gd name="T182" fmla="*/ 348 w 348"/>
                  <a:gd name="T183" fmla="*/ 388 h 38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48" h="388">
                    <a:moveTo>
                      <a:pt x="0" y="331"/>
                    </a:moveTo>
                    <a:lnTo>
                      <a:pt x="9" y="339"/>
                    </a:lnTo>
                    <a:lnTo>
                      <a:pt x="12" y="340"/>
                    </a:lnTo>
                    <a:lnTo>
                      <a:pt x="21" y="336"/>
                    </a:lnTo>
                    <a:lnTo>
                      <a:pt x="30" y="343"/>
                    </a:lnTo>
                    <a:lnTo>
                      <a:pt x="47" y="349"/>
                    </a:lnTo>
                    <a:lnTo>
                      <a:pt x="61" y="346"/>
                    </a:lnTo>
                    <a:lnTo>
                      <a:pt x="71" y="351"/>
                    </a:lnTo>
                    <a:lnTo>
                      <a:pt x="76" y="351"/>
                    </a:lnTo>
                    <a:lnTo>
                      <a:pt x="83" y="354"/>
                    </a:lnTo>
                    <a:lnTo>
                      <a:pt x="86" y="352"/>
                    </a:lnTo>
                    <a:lnTo>
                      <a:pt x="90" y="358"/>
                    </a:lnTo>
                    <a:lnTo>
                      <a:pt x="95" y="358"/>
                    </a:lnTo>
                    <a:lnTo>
                      <a:pt x="93" y="359"/>
                    </a:lnTo>
                    <a:lnTo>
                      <a:pt x="96" y="359"/>
                    </a:lnTo>
                    <a:lnTo>
                      <a:pt x="96" y="361"/>
                    </a:lnTo>
                    <a:lnTo>
                      <a:pt x="99" y="358"/>
                    </a:lnTo>
                    <a:lnTo>
                      <a:pt x="98" y="362"/>
                    </a:lnTo>
                    <a:lnTo>
                      <a:pt x="104" y="361"/>
                    </a:lnTo>
                    <a:lnTo>
                      <a:pt x="101" y="364"/>
                    </a:lnTo>
                    <a:lnTo>
                      <a:pt x="113" y="367"/>
                    </a:lnTo>
                    <a:lnTo>
                      <a:pt x="110" y="368"/>
                    </a:lnTo>
                    <a:lnTo>
                      <a:pt x="116" y="371"/>
                    </a:lnTo>
                    <a:lnTo>
                      <a:pt x="117" y="377"/>
                    </a:lnTo>
                    <a:lnTo>
                      <a:pt x="116" y="380"/>
                    </a:lnTo>
                    <a:lnTo>
                      <a:pt x="122" y="388"/>
                    </a:lnTo>
                    <a:lnTo>
                      <a:pt x="120" y="385"/>
                    </a:lnTo>
                    <a:lnTo>
                      <a:pt x="125" y="380"/>
                    </a:lnTo>
                    <a:lnTo>
                      <a:pt x="125" y="379"/>
                    </a:lnTo>
                    <a:lnTo>
                      <a:pt x="126" y="377"/>
                    </a:lnTo>
                    <a:lnTo>
                      <a:pt x="126" y="376"/>
                    </a:lnTo>
                    <a:lnTo>
                      <a:pt x="128" y="374"/>
                    </a:lnTo>
                    <a:lnTo>
                      <a:pt x="131" y="371"/>
                    </a:lnTo>
                    <a:lnTo>
                      <a:pt x="132" y="368"/>
                    </a:lnTo>
                    <a:lnTo>
                      <a:pt x="134" y="367"/>
                    </a:lnTo>
                    <a:lnTo>
                      <a:pt x="135" y="365"/>
                    </a:lnTo>
                    <a:lnTo>
                      <a:pt x="135" y="364"/>
                    </a:lnTo>
                    <a:lnTo>
                      <a:pt x="137" y="364"/>
                    </a:lnTo>
                    <a:lnTo>
                      <a:pt x="137" y="361"/>
                    </a:lnTo>
                    <a:lnTo>
                      <a:pt x="138" y="359"/>
                    </a:lnTo>
                    <a:lnTo>
                      <a:pt x="140" y="357"/>
                    </a:lnTo>
                    <a:lnTo>
                      <a:pt x="144" y="352"/>
                    </a:lnTo>
                    <a:lnTo>
                      <a:pt x="144" y="351"/>
                    </a:lnTo>
                    <a:lnTo>
                      <a:pt x="147" y="348"/>
                    </a:lnTo>
                    <a:lnTo>
                      <a:pt x="147" y="346"/>
                    </a:lnTo>
                    <a:lnTo>
                      <a:pt x="148" y="345"/>
                    </a:lnTo>
                    <a:lnTo>
                      <a:pt x="150" y="342"/>
                    </a:lnTo>
                    <a:lnTo>
                      <a:pt x="151" y="340"/>
                    </a:lnTo>
                    <a:lnTo>
                      <a:pt x="153" y="339"/>
                    </a:lnTo>
                    <a:lnTo>
                      <a:pt x="153" y="337"/>
                    </a:lnTo>
                    <a:lnTo>
                      <a:pt x="154" y="337"/>
                    </a:lnTo>
                    <a:lnTo>
                      <a:pt x="154" y="336"/>
                    </a:lnTo>
                    <a:lnTo>
                      <a:pt x="154" y="334"/>
                    </a:lnTo>
                    <a:lnTo>
                      <a:pt x="156" y="333"/>
                    </a:lnTo>
                    <a:lnTo>
                      <a:pt x="156" y="331"/>
                    </a:lnTo>
                    <a:lnTo>
                      <a:pt x="157" y="330"/>
                    </a:lnTo>
                    <a:lnTo>
                      <a:pt x="157" y="328"/>
                    </a:lnTo>
                    <a:lnTo>
                      <a:pt x="160" y="324"/>
                    </a:lnTo>
                    <a:lnTo>
                      <a:pt x="163" y="321"/>
                    </a:lnTo>
                    <a:lnTo>
                      <a:pt x="165" y="318"/>
                    </a:lnTo>
                    <a:lnTo>
                      <a:pt x="166" y="316"/>
                    </a:lnTo>
                    <a:lnTo>
                      <a:pt x="166" y="315"/>
                    </a:lnTo>
                    <a:lnTo>
                      <a:pt x="168" y="313"/>
                    </a:lnTo>
                    <a:lnTo>
                      <a:pt x="169" y="309"/>
                    </a:lnTo>
                    <a:lnTo>
                      <a:pt x="172" y="302"/>
                    </a:lnTo>
                    <a:lnTo>
                      <a:pt x="175" y="297"/>
                    </a:lnTo>
                    <a:lnTo>
                      <a:pt x="177" y="294"/>
                    </a:lnTo>
                    <a:lnTo>
                      <a:pt x="183" y="290"/>
                    </a:lnTo>
                    <a:lnTo>
                      <a:pt x="192" y="279"/>
                    </a:lnTo>
                    <a:lnTo>
                      <a:pt x="192" y="278"/>
                    </a:lnTo>
                    <a:lnTo>
                      <a:pt x="190" y="278"/>
                    </a:lnTo>
                    <a:lnTo>
                      <a:pt x="190" y="272"/>
                    </a:lnTo>
                    <a:lnTo>
                      <a:pt x="197" y="257"/>
                    </a:lnTo>
                    <a:lnTo>
                      <a:pt x="202" y="251"/>
                    </a:lnTo>
                    <a:lnTo>
                      <a:pt x="205" y="248"/>
                    </a:lnTo>
                    <a:lnTo>
                      <a:pt x="205" y="247"/>
                    </a:lnTo>
                    <a:lnTo>
                      <a:pt x="209" y="242"/>
                    </a:lnTo>
                    <a:lnTo>
                      <a:pt x="212" y="236"/>
                    </a:lnTo>
                    <a:lnTo>
                      <a:pt x="214" y="235"/>
                    </a:lnTo>
                    <a:lnTo>
                      <a:pt x="215" y="235"/>
                    </a:lnTo>
                    <a:lnTo>
                      <a:pt x="220" y="230"/>
                    </a:lnTo>
                    <a:lnTo>
                      <a:pt x="221" y="227"/>
                    </a:lnTo>
                    <a:lnTo>
                      <a:pt x="223" y="227"/>
                    </a:lnTo>
                    <a:lnTo>
                      <a:pt x="224" y="224"/>
                    </a:lnTo>
                    <a:lnTo>
                      <a:pt x="227" y="223"/>
                    </a:lnTo>
                    <a:lnTo>
                      <a:pt x="227" y="221"/>
                    </a:lnTo>
                    <a:lnTo>
                      <a:pt x="235" y="214"/>
                    </a:lnTo>
                    <a:lnTo>
                      <a:pt x="241" y="208"/>
                    </a:lnTo>
                    <a:lnTo>
                      <a:pt x="246" y="202"/>
                    </a:lnTo>
                    <a:lnTo>
                      <a:pt x="248" y="199"/>
                    </a:lnTo>
                    <a:lnTo>
                      <a:pt x="251" y="196"/>
                    </a:lnTo>
                    <a:lnTo>
                      <a:pt x="255" y="195"/>
                    </a:lnTo>
                    <a:lnTo>
                      <a:pt x="258" y="193"/>
                    </a:lnTo>
                    <a:lnTo>
                      <a:pt x="264" y="192"/>
                    </a:lnTo>
                    <a:lnTo>
                      <a:pt x="272" y="189"/>
                    </a:lnTo>
                    <a:lnTo>
                      <a:pt x="273" y="187"/>
                    </a:lnTo>
                    <a:lnTo>
                      <a:pt x="276" y="184"/>
                    </a:lnTo>
                    <a:lnTo>
                      <a:pt x="276" y="183"/>
                    </a:lnTo>
                    <a:lnTo>
                      <a:pt x="278" y="183"/>
                    </a:lnTo>
                    <a:lnTo>
                      <a:pt x="279" y="183"/>
                    </a:lnTo>
                    <a:lnTo>
                      <a:pt x="279" y="181"/>
                    </a:lnTo>
                    <a:lnTo>
                      <a:pt x="281" y="180"/>
                    </a:lnTo>
                    <a:lnTo>
                      <a:pt x="284" y="178"/>
                    </a:lnTo>
                    <a:lnTo>
                      <a:pt x="288" y="174"/>
                    </a:lnTo>
                    <a:lnTo>
                      <a:pt x="290" y="172"/>
                    </a:lnTo>
                    <a:lnTo>
                      <a:pt x="291" y="169"/>
                    </a:lnTo>
                    <a:lnTo>
                      <a:pt x="296" y="166"/>
                    </a:lnTo>
                    <a:lnTo>
                      <a:pt x="297" y="165"/>
                    </a:lnTo>
                    <a:lnTo>
                      <a:pt x="301" y="162"/>
                    </a:lnTo>
                    <a:lnTo>
                      <a:pt x="304" y="157"/>
                    </a:lnTo>
                    <a:lnTo>
                      <a:pt x="306" y="153"/>
                    </a:lnTo>
                    <a:lnTo>
                      <a:pt x="306" y="150"/>
                    </a:lnTo>
                    <a:lnTo>
                      <a:pt x="307" y="147"/>
                    </a:lnTo>
                    <a:lnTo>
                      <a:pt x="307" y="144"/>
                    </a:lnTo>
                    <a:lnTo>
                      <a:pt x="307" y="141"/>
                    </a:lnTo>
                    <a:lnTo>
                      <a:pt x="315" y="131"/>
                    </a:lnTo>
                    <a:lnTo>
                      <a:pt x="316" y="125"/>
                    </a:lnTo>
                    <a:lnTo>
                      <a:pt x="318" y="120"/>
                    </a:lnTo>
                    <a:lnTo>
                      <a:pt x="319" y="116"/>
                    </a:lnTo>
                    <a:lnTo>
                      <a:pt x="321" y="102"/>
                    </a:lnTo>
                    <a:lnTo>
                      <a:pt x="321" y="99"/>
                    </a:lnTo>
                    <a:lnTo>
                      <a:pt x="322" y="94"/>
                    </a:lnTo>
                    <a:lnTo>
                      <a:pt x="322" y="92"/>
                    </a:lnTo>
                    <a:lnTo>
                      <a:pt x="324" y="86"/>
                    </a:lnTo>
                    <a:lnTo>
                      <a:pt x="324" y="83"/>
                    </a:lnTo>
                    <a:lnTo>
                      <a:pt x="325" y="80"/>
                    </a:lnTo>
                    <a:lnTo>
                      <a:pt x="327" y="74"/>
                    </a:lnTo>
                    <a:lnTo>
                      <a:pt x="327" y="73"/>
                    </a:lnTo>
                    <a:lnTo>
                      <a:pt x="328" y="67"/>
                    </a:lnTo>
                    <a:lnTo>
                      <a:pt x="328" y="62"/>
                    </a:lnTo>
                    <a:lnTo>
                      <a:pt x="331" y="56"/>
                    </a:lnTo>
                    <a:lnTo>
                      <a:pt x="334" y="50"/>
                    </a:lnTo>
                    <a:lnTo>
                      <a:pt x="334" y="49"/>
                    </a:lnTo>
                    <a:lnTo>
                      <a:pt x="334" y="47"/>
                    </a:lnTo>
                    <a:lnTo>
                      <a:pt x="336" y="45"/>
                    </a:lnTo>
                    <a:lnTo>
                      <a:pt x="337" y="42"/>
                    </a:lnTo>
                    <a:lnTo>
                      <a:pt x="339" y="39"/>
                    </a:lnTo>
                    <a:lnTo>
                      <a:pt x="340" y="34"/>
                    </a:lnTo>
                    <a:lnTo>
                      <a:pt x="342" y="31"/>
                    </a:lnTo>
                    <a:lnTo>
                      <a:pt x="345" y="19"/>
                    </a:lnTo>
                    <a:lnTo>
                      <a:pt x="346" y="10"/>
                    </a:lnTo>
                    <a:lnTo>
                      <a:pt x="348" y="6"/>
                    </a:lnTo>
                    <a:lnTo>
                      <a:pt x="345" y="6"/>
                    </a:lnTo>
                    <a:lnTo>
                      <a:pt x="343" y="6"/>
                    </a:lnTo>
                    <a:lnTo>
                      <a:pt x="340" y="6"/>
                    </a:lnTo>
                    <a:lnTo>
                      <a:pt x="337" y="6"/>
                    </a:lnTo>
                    <a:lnTo>
                      <a:pt x="312" y="6"/>
                    </a:lnTo>
                    <a:lnTo>
                      <a:pt x="303" y="6"/>
                    </a:lnTo>
                    <a:lnTo>
                      <a:pt x="301" y="6"/>
                    </a:lnTo>
                    <a:lnTo>
                      <a:pt x="300" y="6"/>
                    </a:lnTo>
                    <a:lnTo>
                      <a:pt x="300" y="4"/>
                    </a:lnTo>
                    <a:lnTo>
                      <a:pt x="298" y="4"/>
                    </a:lnTo>
                    <a:lnTo>
                      <a:pt x="297" y="4"/>
                    </a:lnTo>
                    <a:lnTo>
                      <a:pt x="296" y="4"/>
                    </a:lnTo>
                    <a:lnTo>
                      <a:pt x="293" y="4"/>
                    </a:lnTo>
                    <a:lnTo>
                      <a:pt x="293" y="3"/>
                    </a:lnTo>
                    <a:lnTo>
                      <a:pt x="291" y="3"/>
                    </a:lnTo>
                    <a:lnTo>
                      <a:pt x="290" y="3"/>
                    </a:lnTo>
                    <a:lnTo>
                      <a:pt x="288" y="4"/>
                    </a:lnTo>
                    <a:lnTo>
                      <a:pt x="288" y="6"/>
                    </a:lnTo>
                    <a:lnTo>
                      <a:pt x="287" y="6"/>
                    </a:lnTo>
                    <a:lnTo>
                      <a:pt x="285" y="4"/>
                    </a:lnTo>
                    <a:lnTo>
                      <a:pt x="282" y="3"/>
                    </a:lnTo>
                    <a:lnTo>
                      <a:pt x="282" y="1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8" y="1"/>
                    </a:lnTo>
                    <a:lnTo>
                      <a:pt x="276" y="1"/>
                    </a:lnTo>
                    <a:lnTo>
                      <a:pt x="275" y="1"/>
                    </a:lnTo>
                    <a:lnTo>
                      <a:pt x="272" y="25"/>
                    </a:lnTo>
                    <a:lnTo>
                      <a:pt x="272" y="45"/>
                    </a:lnTo>
                    <a:lnTo>
                      <a:pt x="272" y="47"/>
                    </a:lnTo>
                    <a:lnTo>
                      <a:pt x="263" y="47"/>
                    </a:lnTo>
                    <a:lnTo>
                      <a:pt x="251" y="46"/>
                    </a:lnTo>
                    <a:lnTo>
                      <a:pt x="249" y="47"/>
                    </a:lnTo>
                    <a:lnTo>
                      <a:pt x="246" y="46"/>
                    </a:lnTo>
                    <a:lnTo>
                      <a:pt x="244" y="46"/>
                    </a:lnTo>
                    <a:lnTo>
                      <a:pt x="239" y="46"/>
                    </a:lnTo>
                    <a:lnTo>
                      <a:pt x="238" y="46"/>
                    </a:lnTo>
                    <a:lnTo>
                      <a:pt x="232" y="46"/>
                    </a:lnTo>
                    <a:lnTo>
                      <a:pt x="226" y="46"/>
                    </a:lnTo>
                    <a:lnTo>
                      <a:pt x="220" y="43"/>
                    </a:lnTo>
                    <a:lnTo>
                      <a:pt x="208" y="45"/>
                    </a:lnTo>
                    <a:lnTo>
                      <a:pt x="202" y="53"/>
                    </a:lnTo>
                    <a:lnTo>
                      <a:pt x="196" y="50"/>
                    </a:lnTo>
                    <a:lnTo>
                      <a:pt x="186" y="53"/>
                    </a:lnTo>
                    <a:lnTo>
                      <a:pt x="180" y="47"/>
                    </a:lnTo>
                    <a:lnTo>
                      <a:pt x="177" y="50"/>
                    </a:lnTo>
                    <a:lnTo>
                      <a:pt x="165" y="45"/>
                    </a:lnTo>
                    <a:lnTo>
                      <a:pt x="144" y="49"/>
                    </a:lnTo>
                    <a:lnTo>
                      <a:pt x="137" y="46"/>
                    </a:lnTo>
                    <a:lnTo>
                      <a:pt x="116" y="55"/>
                    </a:lnTo>
                    <a:lnTo>
                      <a:pt x="110" y="52"/>
                    </a:lnTo>
                    <a:lnTo>
                      <a:pt x="93" y="55"/>
                    </a:lnTo>
                    <a:lnTo>
                      <a:pt x="86" y="59"/>
                    </a:lnTo>
                    <a:lnTo>
                      <a:pt x="80" y="58"/>
                    </a:lnTo>
                    <a:lnTo>
                      <a:pt x="79" y="59"/>
                    </a:lnTo>
                    <a:lnTo>
                      <a:pt x="86" y="68"/>
                    </a:lnTo>
                    <a:lnTo>
                      <a:pt x="77" y="76"/>
                    </a:lnTo>
                    <a:lnTo>
                      <a:pt x="79" y="104"/>
                    </a:lnTo>
                    <a:lnTo>
                      <a:pt x="73" y="111"/>
                    </a:lnTo>
                    <a:lnTo>
                      <a:pt x="77" y="123"/>
                    </a:lnTo>
                    <a:lnTo>
                      <a:pt x="73" y="129"/>
                    </a:lnTo>
                    <a:lnTo>
                      <a:pt x="62" y="132"/>
                    </a:lnTo>
                    <a:lnTo>
                      <a:pt x="49" y="143"/>
                    </a:lnTo>
                    <a:lnTo>
                      <a:pt x="49" y="146"/>
                    </a:lnTo>
                    <a:lnTo>
                      <a:pt x="37" y="153"/>
                    </a:lnTo>
                    <a:lnTo>
                      <a:pt x="40" y="156"/>
                    </a:lnTo>
                    <a:lnTo>
                      <a:pt x="18" y="160"/>
                    </a:lnTo>
                    <a:lnTo>
                      <a:pt x="12" y="177"/>
                    </a:lnTo>
                    <a:lnTo>
                      <a:pt x="15" y="178"/>
                    </a:lnTo>
                    <a:lnTo>
                      <a:pt x="16" y="186"/>
                    </a:lnTo>
                    <a:lnTo>
                      <a:pt x="21" y="189"/>
                    </a:lnTo>
                    <a:lnTo>
                      <a:pt x="22" y="187"/>
                    </a:lnTo>
                    <a:lnTo>
                      <a:pt x="34" y="198"/>
                    </a:lnTo>
                    <a:lnTo>
                      <a:pt x="40" y="201"/>
                    </a:lnTo>
                    <a:lnTo>
                      <a:pt x="38" y="203"/>
                    </a:lnTo>
                    <a:lnTo>
                      <a:pt x="41" y="205"/>
                    </a:lnTo>
                    <a:lnTo>
                      <a:pt x="46" y="205"/>
                    </a:lnTo>
                    <a:lnTo>
                      <a:pt x="49" y="208"/>
                    </a:lnTo>
                    <a:lnTo>
                      <a:pt x="49" y="215"/>
                    </a:lnTo>
                    <a:lnTo>
                      <a:pt x="55" y="217"/>
                    </a:lnTo>
                    <a:lnTo>
                      <a:pt x="59" y="232"/>
                    </a:lnTo>
                    <a:lnTo>
                      <a:pt x="52" y="241"/>
                    </a:lnTo>
                    <a:lnTo>
                      <a:pt x="49" y="239"/>
                    </a:lnTo>
                    <a:lnTo>
                      <a:pt x="46" y="242"/>
                    </a:lnTo>
                    <a:lnTo>
                      <a:pt x="47" y="251"/>
                    </a:lnTo>
                    <a:lnTo>
                      <a:pt x="44" y="251"/>
                    </a:lnTo>
                    <a:lnTo>
                      <a:pt x="44" y="257"/>
                    </a:lnTo>
                    <a:lnTo>
                      <a:pt x="41" y="255"/>
                    </a:lnTo>
                    <a:lnTo>
                      <a:pt x="36" y="258"/>
                    </a:lnTo>
                    <a:lnTo>
                      <a:pt x="31" y="282"/>
                    </a:lnTo>
                    <a:lnTo>
                      <a:pt x="28" y="285"/>
                    </a:lnTo>
                    <a:lnTo>
                      <a:pt x="27" y="285"/>
                    </a:lnTo>
                    <a:lnTo>
                      <a:pt x="21" y="290"/>
                    </a:lnTo>
                    <a:lnTo>
                      <a:pt x="27" y="294"/>
                    </a:lnTo>
                    <a:lnTo>
                      <a:pt x="28" y="303"/>
                    </a:lnTo>
                    <a:lnTo>
                      <a:pt x="15" y="316"/>
                    </a:lnTo>
                    <a:lnTo>
                      <a:pt x="12" y="313"/>
                    </a:lnTo>
                    <a:lnTo>
                      <a:pt x="10" y="318"/>
                    </a:lnTo>
                    <a:lnTo>
                      <a:pt x="1" y="316"/>
                    </a:lnTo>
                    <a:lnTo>
                      <a:pt x="0" y="331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 sz="1350" dirty="0"/>
              </a:p>
            </p:txBody>
          </p:sp>
          <p:sp>
            <p:nvSpPr>
              <p:cNvPr id="51" name="Freeform 45"/>
              <p:cNvSpPr>
                <a:spLocks/>
              </p:cNvSpPr>
              <p:nvPr/>
            </p:nvSpPr>
            <p:spPr bwMode="auto">
              <a:xfrm>
                <a:off x="4321" y="2022"/>
                <a:ext cx="1183" cy="1220"/>
              </a:xfrm>
              <a:custGeom>
                <a:avLst/>
                <a:gdLst>
                  <a:gd name="T0" fmla="*/ 1180 w 348"/>
                  <a:gd name="T1" fmla="*/ 10669 h 388"/>
                  <a:gd name="T2" fmla="*/ 3260 w 348"/>
                  <a:gd name="T3" fmla="*/ 11005 h 388"/>
                  <a:gd name="T4" fmla="*/ 3767 w 348"/>
                  <a:gd name="T5" fmla="*/ 11162 h 388"/>
                  <a:gd name="T6" fmla="*/ 3964 w 348"/>
                  <a:gd name="T7" fmla="*/ 11320 h 388"/>
                  <a:gd name="T8" fmla="*/ 4552 w 348"/>
                  <a:gd name="T9" fmla="*/ 11813 h 388"/>
                  <a:gd name="T10" fmla="*/ 4946 w 348"/>
                  <a:gd name="T11" fmla="*/ 11716 h 388"/>
                  <a:gd name="T12" fmla="*/ 5269 w 348"/>
                  <a:gd name="T13" fmla="*/ 11411 h 388"/>
                  <a:gd name="T14" fmla="*/ 5419 w 348"/>
                  <a:gd name="T15" fmla="*/ 11162 h 388"/>
                  <a:gd name="T16" fmla="*/ 5779 w 348"/>
                  <a:gd name="T17" fmla="*/ 10757 h 388"/>
                  <a:gd name="T18" fmla="*/ 6010 w 348"/>
                  <a:gd name="T19" fmla="*/ 10480 h 388"/>
                  <a:gd name="T20" fmla="*/ 6126 w 348"/>
                  <a:gd name="T21" fmla="*/ 10291 h 388"/>
                  <a:gd name="T22" fmla="*/ 6483 w 348"/>
                  <a:gd name="T23" fmla="*/ 9886 h 388"/>
                  <a:gd name="T24" fmla="*/ 6761 w 348"/>
                  <a:gd name="T25" fmla="*/ 9392 h 388"/>
                  <a:gd name="T26" fmla="*/ 7547 w 348"/>
                  <a:gd name="T27" fmla="*/ 8641 h 388"/>
                  <a:gd name="T28" fmla="*/ 8053 w 348"/>
                  <a:gd name="T29" fmla="*/ 7713 h 388"/>
                  <a:gd name="T30" fmla="*/ 8448 w 348"/>
                  <a:gd name="T31" fmla="*/ 7307 h 388"/>
                  <a:gd name="T32" fmla="*/ 8920 w 348"/>
                  <a:gd name="T33" fmla="*/ 6930 h 388"/>
                  <a:gd name="T34" fmla="*/ 9743 w 348"/>
                  <a:gd name="T35" fmla="*/ 6188 h 388"/>
                  <a:gd name="T36" fmla="*/ 10688 w 348"/>
                  <a:gd name="T37" fmla="*/ 5874 h 388"/>
                  <a:gd name="T38" fmla="*/ 10956 w 348"/>
                  <a:gd name="T39" fmla="*/ 5685 h 388"/>
                  <a:gd name="T40" fmla="*/ 11395 w 348"/>
                  <a:gd name="T41" fmla="*/ 5349 h 388"/>
                  <a:gd name="T42" fmla="*/ 11939 w 348"/>
                  <a:gd name="T43" fmla="*/ 4883 h 388"/>
                  <a:gd name="T44" fmla="*/ 12065 w 348"/>
                  <a:gd name="T45" fmla="*/ 4380 h 388"/>
                  <a:gd name="T46" fmla="*/ 12608 w 348"/>
                  <a:gd name="T47" fmla="*/ 3173 h 388"/>
                  <a:gd name="T48" fmla="*/ 12724 w 348"/>
                  <a:gd name="T49" fmla="*/ 2581 h 388"/>
                  <a:gd name="T50" fmla="*/ 12884 w 348"/>
                  <a:gd name="T51" fmla="*/ 1927 h 388"/>
                  <a:gd name="T52" fmla="*/ 13197 w 348"/>
                  <a:gd name="T53" fmla="*/ 1393 h 388"/>
                  <a:gd name="T54" fmla="*/ 13557 w 348"/>
                  <a:gd name="T55" fmla="*/ 594 h 388"/>
                  <a:gd name="T56" fmla="*/ 13360 w 348"/>
                  <a:gd name="T57" fmla="*/ 189 h 388"/>
                  <a:gd name="T58" fmla="*/ 11786 w 348"/>
                  <a:gd name="T59" fmla="*/ 189 h 388"/>
                  <a:gd name="T60" fmla="*/ 11510 w 348"/>
                  <a:gd name="T61" fmla="*/ 129 h 388"/>
                  <a:gd name="T62" fmla="*/ 11313 w 348"/>
                  <a:gd name="T63" fmla="*/ 189 h 388"/>
                  <a:gd name="T64" fmla="*/ 11035 w 348"/>
                  <a:gd name="T65" fmla="*/ 0 h 388"/>
                  <a:gd name="T66" fmla="*/ 10688 w 348"/>
                  <a:gd name="T67" fmla="*/ 780 h 388"/>
                  <a:gd name="T68" fmla="*/ 9777 w 348"/>
                  <a:gd name="T69" fmla="*/ 1462 h 388"/>
                  <a:gd name="T70" fmla="*/ 9117 w 348"/>
                  <a:gd name="T71" fmla="*/ 1434 h 388"/>
                  <a:gd name="T72" fmla="*/ 7696 w 348"/>
                  <a:gd name="T73" fmla="*/ 1553 h 388"/>
                  <a:gd name="T74" fmla="*/ 5663 w 348"/>
                  <a:gd name="T75" fmla="*/ 1522 h 388"/>
                  <a:gd name="T76" fmla="*/ 3376 w 348"/>
                  <a:gd name="T77" fmla="*/ 1839 h 388"/>
                  <a:gd name="T78" fmla="*/ 3107 w 348"/>
                  <a:gd name="T79" fmla="*/ 3232 h 388"/>
                  <a:gd name="T80" fmla="*/ 1931 w 348"/>
                  <a:gd name="T81" fmla="*/ 4449 h 388"/>
                  <a:gd name="T82" fmla="*/ 473 w 348"/>
                  <a:gd name="T83" fmla="*/ 5506 h 388"/>
                  <a:gd name="T84" fmla="*/ 1339 w 348"/>
                  <a:gd name="T85" fmla="*/ 6160 h 388"/>
                  <a:gd name="T86" fmla="*/ 1931 w 348"/>
                  <a:gd name="T87" fmla="*/ 6465 h 388"/>
                  <a:gd name="T88" fmla="*/ 1931 w 348"/>
                  <a:gd name="T89" fmla="*/ 7424 h 388"/>
                  <a:gd name="T90" fmla="*/ 1608 w 348"/>
                  <a:gd name="T91" fmla="*/ 7930 h 388"/>
                  <a:gd name="T92" fmla="*/ 819 w 348"/>
                  <a:gd name="T93" fmla="*/ 9018 h 388"/>
                  <a:gd name="T94" fmla="*/ 394 w 348"/>
                  <a:gd name="T95" fmla="*/ 9886 h 388"/>
                  <a:gd name="T96" fmla="*/ 2553 w 348"/>
                  <a:gd name="T97" fmla="*/ 9018 h 388"/>
                  <a:gd name="T98" fmla="*/ 3848 w 348"/>
                  <a:gd name="T99" fmla="*/ 9641 h 388"/>
                  <a:gd name="T100" fmla="*/ 4484 w 348"/>
                  <a:gd name="T101" fmla="*/ 10162 h 388"/>
                  <a:gd name="T102" fmla="*/ 3767 w 348"/>
                  <a:gd name="T103" fmla="*/ 10480 h 388"/>
                  <a:gd name="T104" fmla="*/ 2913 w 348"/>
                  <a:gd name="T105" fmla="*/ 10351 h 388"/>
                  <a:gd name="T106" fmla="*/ 2196 w 348"/>
                  <a:gd name="T107" fmla="*/ 9512 h 38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48"/>
                  <a:gd name="T163" fmla="*/ 0 h 388"/>
                  <a:gd name="T164" fmla="*/ 348 w 348"/>
                  <a:gd name="T165" fmla="*/ 388 h 38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48" h="388">
                    <a:moveTo>
                      <a:pt x="0" y="331"/>
                    </a:moveTo>
                    <a:lnTo>
                      <a:pt x="9" y="339"/>
                    </a:lnTo>
                    <a:lnTo>
                      <a:pt x="12" y="340"/>
                    </a:lnTo>
                    <a:lnTo>
                      <a:pt x="21" y="336"/>
                    </a:lnTo>
                    <a:lnTo>
                      <a:pt x="30" y="343"/>
                    </a:lnTo>
                    <a:lnTo>
                      <a:pt x="47" y="349"/>
                    </a:lnTo>
                    <a:lnTo>
                      <a:pt x="61" y="346"/>
                    </a:lnTo>
                    <a:lnTo>
                      <a:pt x="71" y="351"/>
                    </a:lnTo>
                    <a:lnTo>
                      <a:pt x="76" y="351"/>
                    </a:lnTo>
                    <a:lnTo>
                      <a:pt x="83" y="354"/>
                    </a:lnTo>
                    <a:lnTo>
                      <a:pt x="86" y="352"/>
                    </a:lnTo>
                    <a:lnTo>
                      <a:pt x="90" y="358"/>
                    </a:lnTo>
                    <a:lnTo>
                      <a:pt x="95" y="358"/>
                    </a:lnTo>
                    <a:lnTo>
                      <a:pt x="93" y="359"/>
                    </a:lnTo>
                    <a:lnTo>
                      <a:pt x="96" y="359"/>
                    </a:lnTo>
                    <a:lnTo>
                      <a:pt x="96" y="361"/>
                    </a:lnTo>
                    <a:lnTo>
                      <a:pt x="99" y="358"/>
                    </a:lnTo>
                    <a:lnTo>
                      <a:pt x="98" y="362"/>
                    </a:lnTo>
                    <a:lnTo>
                      <a:pt x="104" y="361"/>
                    </a:lnTo>
                    <a:lnTo>
                      <a:pt x="101" y="364"/>
                    </a:lnTo>
                    <a:lnTo>
                      <a:pt x="113" y="367"/>
                    </a:lnTo>
                    <a:lnTo>
                      <a:pt x="110" y="368"/>
                    </a:lnTo>
                    <a:lnTo>
                      <a:pt x="116" y="371"/>
                    </a:lnTo>
                    <a:lnTo>
                      <a:pt x="117" y="377"/>
                    </a:lnTo>
                    <a:lnTo>
                      <a:pt x="116" y="380"/>
                    </a:lnTo>
                    <a:lnTo>
                      <a:pt x="122" y="388"/>
                    </a:lnTo>
                    <a:lnTo>
                      <a:pt x="120" y="385"/>
                    </a:lnTo>
                    <a:lnTo>
                      <a:pt x="125" y="380"/>
                    </a:lnTo>
                    <a:lnTo>
                      <a:pt x="125" y="379"/>
                    </a:lnTo>
                    <a:lnTo>
                      <a:pt x="126" y="377"/>
                    </a:lnTo>
                    <a:lnTo>
                      <a:pt x="126" y="376"/>
                    </a:lnTo>
                    <a:lnTo>
                      <a:pt x="128" y="374"/>
                    </a:lnTo>
                    <a:lnTo>
                      <a:pt x="131" y="371"/>
                    </a:lnTo>
                    <a:lnTo>
                      <a:pt x="132" y="368"/>
                    </a:lnTo>
                    <a:lnTo>
                      <a:pt x="134" y="367"/>
                    </a:lnTo>
                    <a:lnTo>
                      <a:pt x="135" y="365"/>
                    </a:lnTo>
                    <a:lnTo>
                      <a:pt x="135" y="364"/>
                    </a:lnTo>
                    <a:lnTo>
                      <a:pt x="137" y="364"/>
                    </a:lnTo>
                    <a:lnTo>
                      <a:pt x="137" y="361"/>
                    </a:lnTo>
                    <a:lnTo>
                      <a:pt x="138" y="359"/>
                    </a:lnTo>
                    <a:lnTo>
                      <a:pt x="140" y="357"/>
                    </a:lnTo>
                    <a:lnTo>
                      <a:pt x="144" y="352"/>
                    </a:lnTo>
                    <a:lnTo>
                      <a:pt x="144" y="351"/>
                    </a:lnTo>
                    <a:lnTo>
                      <a:pt x="147" y="348"/>
                    </a:lnTo>
                    <a:lnTo>
                      <a:pt x="147" y="346"/>
                    </a:lnTo>
                    <a:lnTo>
                      <a:pt x="148" y="345"/>
                    </a:lnTo>
                    <a:lnTo>
                      <a:pt x="150" y="342"/>
                    </a:lnTo>
                    <a:lnTo>
                      <a:pt x="151" y="340"/>
                    </a:lnTo>
                    <a:lnTo>
                      <a:pt x="153" y="339"/>
                    </a:lnTo>
                    <a:lnTo>
                      <a:pt x="153" y="337"/>
                    </a:lnTo>
                    <a:lnTo>
                      <a:pt x="154" y="337"/>
                    </a:lnTo>
                    <a:lnTo>
                      <a:pt x="154" y="336"/>
                    </a:lnTo>
                    <a:lnTo>
                      <a:pt x="154" y="334"/>
                    </a:lnTo>
                    <a:lnTo>
                      <a:pt x="156" y="333"/>
                    </a:lnTo>
                    <a:lnTo>
                      <a:pt x="156" y="331"/>
                    </a:lnTo>
                    <a:lnTo>
                      <a:pt x="157" y="330"/>
                    </a:lnTo>
                    <a:lnTo>
                      <a:pt x="157" y="328"/>
                    </a:lnTo>
                    <a:lnTo>
                      <a:pt x="160" y="324"/>
                    </a:lnTo>
                    <a:lnTo>
                      <a:pt x="163" y="321"/>
                    </a:lnTo>
                    <a:lnTo>
                      <a:pt x="165" y="318"/>
                    </a:lnTo>
                    <a:lnTo>
                      <a:pt x="166" y="316"/>
                    </a:lnTo>
                    <a:lnTo>
                      <a:pt x="166" y="315"/>
                    </a:lnTo>
                    <a:lnTo>
                      <a:pt x="168" y="313"/>
                    </a:lnTo>
                    <a:lnTo>
                      <a:pt x="169" y="309"/>
                    </a:lnTo>
                    <a:lnTo>
                      <a:pt x="172" y="302"/>
                    </a:lnTo>
                    <a:lnTo>
                      <a:pt x="175" y="297"/>
                    </a:lnTo>
                    <a:lnTo>
                      <a:pt x="177" y="294"/>
                    </a:lnTo>
                    <a:lnTo>
                      <a:pt x="183" y="290"/>
                    </a:lnTo>
                    <a:lnTo>
                      <a:pt x="192" y="279"/>
                    </a:lnTo>
                    <a:lnTo>
                      <a:pt x="192" y="278"/>
                    </a:lnTo>
                    <a:lnTo>
                      <a:pt x="190" y="278"/>
                    </a:lnTo>
                    <a:lnTo>
                      <a:pt x="190" y="272"/>
                    </a:lnTo>
                    <a:lnTo>
                      <a:pt x="197" y="257"/>
                    </a:lnTo>
                    <a:lnTo>
                      <a:pt x="202" y="251"/>
                    </a:lnTo>
                    <a:lnTo>
                      <a:pt x="205" y="248"/>
                    </a:lnTo>
                    <a:lnTo>
                      <a:pt x="205" y="247"/>
                    </a:lnTo>
                    <a:lnTo>
                      <a:pt x="209" y="242"/>
                    </a:lnTo>
                    <a:lnTo>
                      <a:pt x="212" y="236"/>
                    </a:lnTo>
                    <a:lnTo>
                      <a:pt x="214" y="235"/>
                    </a:lnTo>
                    <a:lnTo>
                      <a:pt x="215" y="235"/>
                    </a:lnTo>
                    <a:lnTo>
                      <a:pt x="220" y="230"/>
                    </a:lnTo>
                    <a:lnTo>
                      <a:pt x="221" y="227"/>
                    </a:lnTo>
                    <a:lnTo>
                      <a:pt x="223" y="227"/>
                    </a:lnTo>
                    <a:lnTo>
                      <a:pt x="224" y="224"/>
                    </a:lnTo>
                    <a:lnTo>
                      <a:pt x="227" y="223"/>
                    </a:lnTo>
                    <a:lnTo>
                      <a:pt x="227" y="221"/>
                    </a:lnTo>
                    <a:lnTo>
                      <a:pt x="235" y="214"/>
                    </a:lnTo>
                    <a:lnTo>
                      <a:pt x="241" y="208"/>
                    </a:lnTo>
                    <a:lnTo>
                      <a:pt x="246" y="202"/>
                    </a:lnTo>
                    <a:lnTo>
                      <a:pt x="248" y="199"/>
                    </a:lnTo>
                    <a:lnTo>
                      <a:pt x="251" y="196"/>
                    </a:lnTo>
                    <a:lnTo>
                      <a:pt x="255" y="195"/>
                    </a:lnTo>
                    <a:lnTo>
                      <a:pt x="258" y="193"/>
                    </a:lnTo>
                    <a:lnTo>
                      <a:pt x="264" y="192"/>
                    </a:lnTo>
                    <a:lnTo>
                      <a:pt x="272" y="189"/>
                    </a:lnTo>
                    <a:lnTo>
                      <a:pt x="273" y="187"/>
                    </a:lnTo>
                    <a:lnTo>
                      <a:pt x="276" y="184"/>
                    </a:lnTo>
                    <a:lnTo>
                      <a:pt x="276" y="183"/>
                    </a:lnTo>
                    <a:lnTo>
                      <a:pt x="278" y="183"/>
                    </a:lnTo>
                    <a:lnTo>
                      <a:pt x="279" y="183"/>
                    </a:lnTo>
                    <a:lnTo>
                      <a:pt x="279" y="181"/>
                    </a:lnTo>
                    <a:lnTo>
                      <a:pt x="281" y="180"/>
                    </a:lnTo>
                    <a:lnTo>
                      <a:pt x="284" y="178"/>
                    </a:lnTo>
                    <a:lnTo>
                      <a:pt x="288" y="174"/>
                    </a:lnTo>
                    <a:lnTo>
                      <a:pt x="290" y="172"/>
                    </a:lnTo>
                    <a:lnTo>
                      <a:pt x="291" y="169"/>
                    </a:lnTo>
                    <a:lnTo>
                      <a:pt x="296" y="166"/>
                    </a:lnTo>
                    <a:lnTo>
                      <a:pt x="297" y="165"/>
                    </a:lnTo>
                    <a:lnTo>
                      <a:pt x="301" y="162"/>
                    </a:lnTo>
                    <a:lnTo>
                      <a:pt x="304" y="157"/>
                    </a:lnTo>
                    <a:lnTo>
                      <a:pt x="306" y="153"/>
                    </a:lnTo>
                    <a:lnTo>
                      <a:pt x="306" y="150"/>
                    </a:lnTo>
                    <a:lnTo>
                      <a:pt x="307" y="147"/>
                    </a:lnTo>
                    <a:lnTo>
                      <a:pt x="307" y="144"/>
                    </a:lnTo>
                    <a:lnTo>
                      <a:pt x="307" y="141"/>
                    </a:lnTo>
                    <a:lnTo>
                      <a:pt x="315" y="131"/>
                    </a:lnTo>
                    <a:lnTo>
                      <a:pt x="316" y="125"/>
                    </a:lnTo>
                    <a:lnTo>
                      <a:pt x="318" y="120"/>
                    </a:lnTo>
                    <a:lnTo>
                      <a:pt x="319" y="116"/>
                    </a:lnTo>
                    <a:lnTo>
                      <a:pt x="321" y="102"/>
                    </a:lnTo>
                    <a:lnTo>
                      <a:pt x="321" y="99"/>
                    </a:lnTo>
                    <a:lnTo>
                      <a:pt x="322" y="94"/>
                    </a:lnTo>
                    <a:lnTo>
                      <a:pt x="322" y="92"/>
                    </a:lnTo>
                    <a:lnTo>
                      <a:pt x="324" y="86"/>
                    </a:lnTo>
                    <a:lnTo>
                      <a:pt x="324" y="83"/>
                    </a:lnTo>
                    <a:lnTo>
                      <a:pt x="325" y="80"/>
                    </a:lnTo>
                    <a:lnTo>
                      <a:pt x="327" y="74"/>
                    </a:lnTo>
                    <a:lnTo>
                      <a:pt x="327" y="73"/>
                    </a:lnTo>
                    <a:lnTo>
                      <a:pt x="328" y="67"/>
                    </a:lnTo>
                    <a:lnTo>
                      <a:pt x="328" y="62"/>
                    </a:lnTo>
                    <a:lnTo>
                      <a:pt x="331" y="56"/>
                    </a:lnTo>
                    <a:lnTo>
                      <a:pt x="334" y="50"/>
                    </a:lnTo>
                    <a:lnTo>
                      <a:pt x="334" y="49"/>
                    </a:lnTo>
                    <a:lnTo>
                      <a:pt x="334" y="47"/>
                    </a:lnTo>
                    <a:lnTo>
                      <a:pt x="336" y="45"/>
                    </a:lnTo>
                    <a:lnTo>
                      <a:pt x="337" y="42"/>
                    </a:lnTo>
                    <a:lnTo>
                      <a:pt x="339" y="39"/>
                    </a:lnTo>
                    <a:lnTo>
                      <a:pt x="340" y="34"/>
                    </a:lnTo>
                    <a:lnTo>
                      <a:pt x="342" y="31"/>
                    </a:lnTo>
                    <a:lnTo>
                      <a:pt x="345" y="19"/>
                    </a:lnTo>
                    <a:lnTo>
                      <a:pt x="346" y="10"/>
                    </a:lnTo>
                    <a:lnTo>
                      <a:pt x="348" y="6"/>
                    </a:lnTo>
                    <a:lnTo>
                      <a:pt x="345" y="6"/>
                    </a:lnTo>
                    <a:lnTo>
                      <a:pt x="343" y="6"/>
                    </a:lnTo>
                    <a:lnTo>
                      <a:pt x="340" y="6"/>
                    </a:lnTo>
                    <a:lnTo>
                      <a:pt x="337" y="6"/>
                    </a:lnTo>
                    <a:lnTo>
                      <a:pt x="312" y="6"/>
                    </a:lnTo>
                    <a:lnTo>
                      <a:pt x="303" y="6"/>
                    </a:lnTo>
                    <a:lnTo>
                      <a:pt x="301" y="6"/>
                    </a:lnTo>
                    <a:lnTo>
                      <a:pt x="300" y="6"/>
                    </a:lnTo>
                    <a:lnTo>
                      <a:pt x="300" y="4"/>
                    </a:lnTo>
                    <a:lnTo>
                      <a:pt x="298" y="4"/>
                    </a:lnTo>
                    <a:lnTo>
                      <a:pt x="297" y="4"/>
                    </a:lnTo>
                    <a:lnTo>
                      <a:pt x="296" y="4"/>
                    </a:lnTo>
                    <a:lnTo>
                      <a:pt x="293" y="4"/>
                    </a:lnTo>
                    <a:lnTo>
                      <a:pt x="293" y="3"/>
                    </a:lnTo>
                    <a:lnTo>
                      <a:pt x="291" y="3"/>
                    </a:lnTo>
                    <a:lnTo>
                      <a:pt x="290" y="3"/>
                    </a:lnTo>
                    <a:lnTo>
                      <a:pt x="288" y="4"/>
                    </a:lnTo>
                    <a:lnTo>
                      <a:pt x="288" y="6"/>
                    </a:lnTo>
                    <a:lnTo>
                      <a:pt x="287" y="6"/>
                    </a:lnTo>
                    <a:lnTo>
                      <a:pt x="285" y="4"/>
                    </a:lnTo>
                    <a:lnTo>
                      <a:pt x="282" y="3"/>
                    </a:lnTo>
                    <a:lnTo>
                      <a:pt x="282" y="1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8" y="1"/>
                    </a:lnTo>
                    <a:lnTo>
                      <a:pt x="276" y="1"/>
                    </a:lnTo>
                    <a:lnTo>
                      <a:pt x="275" y="1"/>
                    </a:lnTo>
                    <a:lnTo>
                      <a:pt x="272" y="25"/>
                    </a:lnTo>
                    <a:lnTo>
                      <a:pt x="272" y="45"/>
                    </a:lnTo>
                    <a:lnTo>
                      <a:pt x="272" y="47"/>
                    </a:lnTo>
                    <a:lnTo>
                      <a:pt x="263" y="47"/>
                    </a:lnTo>
                    <a:lnTo>
                      <a:pt x="251" y="46"/>
                    </a:lnTo>
                    <a:lnTo>
                      <a:pt x="249" y="47"/>
                    </a:lnTo>
                    <a:lnTo>
                      <a:pt x="246" y="46"/>
                    </a:lnTo>
                    <a:lnTo>
                      <a:pt x="244" y="46"/>
                    </a:lnTo>
                    <a:lnTo>
                      <a:pt x="239" y="46"/>
                    </a:lnTo>
                    <a:lnTo>
                      <a:pt x="238" y="46"/>
                    </a:lnTo>
                    <a:lnTo>
                      <a:pt x="232" y="46"/>
                    </a:lnTo>
                    <a:lnTo>
                      <a:pt x="226" y="46"/>
                    </a:lnTo>
                    <a:lnTo>
                      <a:pt x="220" y="43"/>
                    </a:lnTo>
                    <a:lnTo>
                      <a:pt x="208" y="45"/>
                    </a:lnTo>
                    <a:lnTo>
                      <a:pt x="202" y="53"/>
                    </a:lnTo>
                    <a:lnTo>
                      <a:pt x="196" y="50"/>
                    </a:lnTo>
                    <a:lnTo>
                      <a:pt x="186" y="53"/>
                    </a:lnTo>
                    <a:lnTo>
                      <a:pt x="180" y="47"/>
                    </a:lnTo>
                    <a:lnTo>
                      <a:pt x="177" y="50"/>
                    </a:lnTo>
                    <a:lnTo>
                      <a:pt x="165" y="45"/>
                    </a:lnTo>
                    <a:lnTo>
                      <a:pt x="144" y="49"/>
                    </a:lnTo>
                    <a:lnTo>
                      <a:pt x="137" y="46"/>
                    </a:lnTo>
                    <a:lnTo>
                      <a:pt x="116" y="55"/>
                    </a:lnTo>
                    <a:lnTo>
                      <a:pt x="110" y="52"/>
                    </a:lnTo>
                    <a:lnTo>
                      <a:pt x="93" y="55"/>
                    </a:lnTo>
                    <a:lnTo>
                      <a:pt x="86" y="59"/>
                    </a:lnTo>
                    <a:lnTo>
                      <a:pt x="80" y="58"/>
                    </a:lnTo>
                    <a:lnTo>
                      <a:pt x="79" y="59"/>
                    </a:lnTo>
                    <a:lnTo>
                      <a:pt x="86" y="68"/>
                    </a:lnTo>
                    <a:lnTo>
                      <a:pt x="77" y="76"/>
                    </a:lnTo>
                    <a:lnTo>
                      <a:pt x="79" y="104"/>
                    </a:lnTo>
                    <a:lnTo>
                      <a:pt x="73" y="111"/>
                    </a:lnTo>
                    <a:lnTo>
                      <a:pt x="77" y="123"/>
                    </a:lnTo>
                    <a:lnTo>
                      <a:pt x="73" y="129"/>
                    </a:lnTo>
                    <a:lnTo>
                      <a:pt x="62" y="132"/>
                    </a:lnTo>
                    <a:lnTo>
                      <a:pt x="49" y="143"/>
                    </a:lnTo>
                    <a:lnTo>
                      <a:pt x="49" y="146"/>
                    </a:lnTo>
                    <a:lnTo>
                      <a:pt x="37" y="153"/>
                    </a:lnTo>
                    <a:lnTo>
                      <a:pt x="40" y="156"/>
                    </a:lnTo>
                    <a:lnTo>
                      <a:pt x="18" y="160"/>
                    </a:lnTo>
                    <a:lnTo>
                      <a:pt x="12" y="177"/>
                    </a:lnTo>
                    <a:lnTo>
                      <a:pt x="15" y="178"/>
                    </a:lnTo>
                    <a:lnTo>
                      <a:pt x="16" y="186"/>
                    </a:lnTo>
                    <a:lnTo>
                      <a:pt x="21" y="189"/>
                    </a:lnTo>
                    <a:lnTo>
                      <a:pt x="22" y="187"/>
                    </a:lnTo>
                    <a:lnTo>
                      <a:pt x="34" y="198"/>
                    </a:lnTo>
                    <a:lnTo>
                      <a:pt x="40" y="201"/>
                    </a:lnTo>
                    <a:lnTo>
                      <a:pt x="38" y="203"/>
                    </a:lnTo>
                    <a:lnTo>
                      <a:pt x="41" y="205"/>
                    </a:lnTo>
                    <a:lnTo>
                      <a:pt x="46" y="205"/>
                    </a:lnTo>
                    <a:lnTo>
                      <a:pt x="49" y="208"/>
                    </a:lnTo>
                    <a:lnTo>
                      <a:pt x="49" y="215"/>
                    </a:lnTo>
                    <a:lnTo>
                      <a:pt x="55" y="217"/>
                    </a:lnTo>
                    <a:lnTo>
                      <a:pt x="59" y="232"/>
                    </a:lnTo>
                    <a:lnTo>
                      <a:pt x="52" y="241"/>
                    </a:lnTo>
                    <a:lnTo>
                      <a:pt x="49" y="239"/>
                    </a:lnTo>
                    <a:lnTo>
                      <a:pt x="46" y="242"/>
                    </a:lnTo>
                    <a:lnTo>
                      <a:pt x="47" y="251"/>
                    </a:lnTo>
                    <a:lnTo>
                      <a:pt x="44" y="251"/>
                    </a:lnTo>
                    <a:lnTo>
                      <a:pt x="44" y="257"/>
                    </a:lnTo>
                    <a:lnTo>
                      <a:pt x="41" y="255"/>
                    </a:lnTo>
                    <a:lnTo>
                      <a:pt x="36" y="258"/>
                    </a:lnTo>
                    <a:lnTo>
                      <a:pt x="31" y="282"/>
                    </a:lnTo>
                    <a:lnTo>
                      <a:pt x="28" y="285"/>
                    </a:lnTo>
                    <a:lnTo>
                      <a:pt x="27" y="285"/>
                    </a:lnTo>
                    <a:lnTo>
                      <a:pt x="21" y="290"/>
                    </a:lnTo>
                    <a:lnTo>
                      <a:pt x="27" y="294"/>
                    </a:lnTo>
                    <a:lnTo>
                      <a:pt x="28" y="303"/>
                    </a:lnTo>
                    <a:lnTo>
                      <a:pt x="15" y="316"/>
                    </a:lnTo>
                    <a:lnTo>
                      <a:pt x="12" y="313"/>
                    </a:lnTo>
                    <a:lnTo>
                      <a:pt x="10" y="318"/>
                    </a:lnTo>
                    <a:lnTo>
                      <a:pt x="1" y="316"/>
                    </a:lnTo>
                    <a:lnTo>
                      <a:pt x="0" y="331"/>
                    </a:lnTo>
                    <a:lnTo>
                      <a:pt x="56" y="306"/>
                    </a:lnTo>
                    <a:lnTo>
                      <a:pt x="59" y="285"/>
                    </a:lnTo>
                    <a:lnTo>
                      <a:pt x="65" y="290"/>
                    </a:lnTo>
                    <a:lnTo>
                      <a:pt x="79" y="296"/>
                    </a:lnTo>
                    <a:lnTo>
                      <a:pt x="88" y="293"/>
                    </a:lnTo>
                    <a:lnTo>
                      <a:pt x="93" y="303"/>
                    </a:lnTo>
                    <a:lnTo>
                      <a:pt x="98" y="305"/>
                    </a:lnTo>
                    <a:lnTo>
                      <a:pt x="98" y="310"/>
                    </a:lnTo>
                    <a:lnTo>
                      <a:pt x="107" y="319"/>
                    </a:lnTo>
                    <a:lnTo>
                      <a:pt x="108" y="316"/>
                    </a:lnTo>
                    <a:lnTo>
                      <a:pt x="110" y="322"/>
                    </a:lnTo>
                    <a:lnTo>
                      <a:pt x="114" y="324"/>
                    </a:lnTo>
                    <a:lnTo>
                      <a:pt x="114" y="327"/>
                    </a:lnTo>
                    <a:lnTo>
                      <a:pt x="111" y="328"/>
                    </a:lnTo>
                    <a:lnTo>
                      <a:pt x="108" y="328"/>
                    </a:lnTo>
                    <a:lnTo>
                      <a:pt x="104" y="333"/>
                    </a:lnTo>
                    <a:lnTo>
                      <a:pt x="101" y="342"/>
                    </a:lnTo>
                    <a:lnTo>
                      <a:pt x="96" y="337"/>
                    </a:lnTo>
                    <a:lnTo>
                      <a:pt x="93" y="339"/>
                    </a:lnTo>
                    <a:lnTo>
                      <a:pt x="88" y="336"/>
                    </a:lnTo>
                    <a:lnTo>
                      <a:pt x="76" y="336"/>
                    </a:lnTo>
                    <a:lnTo>
                      <a:pt x="74" y="339"/>
                    </a:lnTo>
                    <a:lnTo>
                      <a:pt x="74" y="333"/>
                    </a:lnTo>
                    <a:lnTo>
                      <a:pt x="70" y="331"/>
                    </a:lnTo>
                    <a:lnTo>
                      <a:pt x="70" y="328"/>
                    </a:lnTo>
                    <a:lnTo>
                      <a:pt x="62" y="319"/>
                    </a:lnTo>
                    <a:lnTo>
                      <a:pt x="62" y="307"/>
                    </a:lnTo>
                    <a:lnTo>
                      <a:pt x="56" y="306"/>
                    </a:lnTo>
                    <a:lnTo>
                      <a:pt x="0" y="331"/>
                    </a:lnTo>
                    <a:close/>
                  </a:path>
                </a:pathLst>
              </a:custGeom>
              <a:solidFill>
                <a:srgbClr val="00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ZA" sz="1350" dirty="0"/>
              </a:p>
            </p:txBody>
          </p:sp>
        </p:grp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4510" y="2917"/>
              <a:ext cx="197" cy="180"/>
            </a:xfrm>
            <a:custGeom>
              <a:avLst/>
              <a:gdLst>
                <a:gd name="T0" fmla="*/ 0 w 58"/>
                <a:gd name="T1" fmla="*/ 657 h 57"/>
                <a:gd name="T2" fmla="*/ 115 w 58"/>
                <a:gd name="T3" fmla="*/ 0 h 57"/>
                <a:gd name="T4" fmla="*/ 357 w 58"/>
                <a:gd name="T5" fmla="*/ 161 h 57"/>
                <a:gd name="T6" fmla="*/ 900 w 58"/>
                <a:gd name="T7" fmla="*/ 351 h 57"/>
                <a:gd name="T8" fmla="*/ 1257 w 58"/>
                <a:gd name="T9" fmla="*/ 249 h 57"/>
                <a:gd name="T10" fmla="*/ 1454 w 58"/>
                <a:gd name="T11" fmla="*/ 568 h 57"/>
                <a:gd name="T12" fmla="*/ 1651 w 58"/>
                <a:gd name="T13" fmla="*/ 628 h 57"/>
                <a:gd name="T14" fmla="*/ 1651 w 58"/>
                <a:gd name="T15" fmla="*/ 786 h 57"/>
                <a:gd name="T16" fmla="*/ 1997 w 58"/>
                <a:gd name="T17" fmla="*/ 1067 h 57"/>
                <a:gd name="T18" fmla="*/ 2041 w 58"/>
                <a:gd name="T19" fmla="*/ 976 h 57"/>
                <a:gd name="T20" fmla="*/ 2113 w 58"/>
                <a:gd name="T21" fmla="*/ 1165 h 57"/>
                <a:gd name="T22" fmla="*/ 2272 w 58"/>
                <a:gd name="T23" fmla="*/ 1225 h 57"/>
                <a:gd name="T24" fmla="*/ 2272 w 58"/>
                <a:gd name="T25" fmla="*/ 1326 h 57"/>
                <a:gd name="T26" fmla="*/ 2157 w 58"/>
                <a:gd name="T27" fmla="*/ 1355 h 57"/>
                <a:gd name="T28" fmla="*/ 2041 w 58"/>
                <a:gd name="T29" fmla="*/ 1355 h 57"/>
                <a:gd name="T30" fmla="*/ 1882 w 58"/>
                <a:gd name="T31" fmla="*/ 1516 h 57"/>
                <a:gd name="T32" fmla="*/ 1766 w 58"/>
                <a:gd name="T33" fmla="*/ 1794 h 57"/>
                <a:gd name="T34" fmla="*/ 1569 w 58"/>
                <a:gd name="T35" fmla="*/ 1636 h 57"/>
                <a:gd name="T36" fmla="*/ 1454 w 58"/>
                <a:gd name="T37" fmla="*/ 1705 h 57"/>
                <a:gd name="T38" fmla="*/ 1257 w 58"/>
                <a:gd name="T39" fmla="*/ 1604 h 57"/>
                <a:gd name="T40" fmla="*/ 785 w 58"/>
                <a:gd name="T41" fmla="*/ 1604 h 57"/>
                <a:gd name="T42" fmla="*/ 703 w 58"/>
                <a:gd name="T43" fmla="*/ 1705 h 57"/>
                <a:gd name="T44" fmla="*/ 703 w 58"/>
                <a:gd name="T45" fmla="*/ 1516 h 57"/>
                <a:gd name="T46" fmla="*/ 554 w 58"/>
                <a:gd name="T47" fmla="*/ 1446 h 57"/>
                <a:gd name="T48" fmla="*/ 554 w 58"/>
                <a:gd name="T49" fmla="*/ 1355 h 57"/>
                <a:gd name="T50" fmla="*/ 231 w 58"/>
                <a:gd name="T51" fmla="*/ 1067 h 57"/>
                <a:gd name="T52" fmla="*/ 231 w 58"/>
                <a:gd name="T53" fmla="*/ 688 h 57"/>
                <a:gd name="T54" fmla="*/ 0 w 58"/>
                <a:gd name="T55" fmla="*/ 657 h 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8"/>
                <a:gd name="T85" fmla="*/ 0 h 57"/>
                <a:gd name="T86" fmla="*/ 58 w 58"/>
                <a:gd name="T87" fmla="*/ 57 h 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8" h="57">
                  <a:moveTo>
                    <a:pt x="0" y="21"/>
                  </a:moveTo>
                  <a:lnTo>
                    <a:pt x="3" y="0"/>
                  </a:lnTo>
                  <a:lnTo>
                    <a:pt x="9" y="5"/>
                  </a:lnTo>
                  <a:lnTo>
                    <a:pt x="23" y="11"/>
                  </a:lnTo>
                  <a:lnTo>
                    <a:pt x="32" y="8"/>
                  </a:lnTo>
                  <a:lnTo>
                    <a:pt x="37" y="18"/>
                  </a:lnTo>
                  <a:lnTo>
                    <a:pt x="42" y="20"/>
                  </a:lnTo>
                  <a:lnTo>
                    <a:pt x="42" y="25"/>
                  </a:lnTo>
                  <a:lnTo>
                    <a:pt x="51" y="34"/>
                  </a:lnTo>
                  <a:lnTo>
                    <a:pt x="52" y="31"/>
                  </a:lnTo>
                  <a:lnTo>
                    <a:pt x="54" y="37"/>
                  </a:lnTo>
                  <a:lnTo>
                    <a:pt x="58" y="39"/>
                  </a:lnTo>
                  <a:lnTo>
                    <a:pt x="58" y="42"/>
                  </a:lnTo>
                  <a:lnTo>
                    <a:pt x="55" y="43"/>
                  </a:lnTo>
                  <a:lnTo>
                    <a:pt x="52" y="43"/>
                  </a:lnTo>
                  <a:lnTo>
                    <a:pt x="48" y="48"/>
                  </a:lnTo>
                  <a:lnTo>
                    <a:pt x="45" y="57"/>
                  </a:lnTo>
                  <a:lnTo>
                    <a:pt x="40" y="52"/>
                  </a:lnTo>
                  <a:lnTo>
                    <a:pt x="37" y="54"/>
                  </a:lnTo>
                  <a:lnTo>
                    <a:pt x="32" y="51"/>
                  </a:lnTo>
                  <a:lnTo>
                    <a:pt x="20" y="51"/>
                  </a:lnTo>
                  <a:lnTo>
                    <a:pt x="18" y="54"/>
                  </a:lnTo>
                  <a:lnTo>
                    <a:pt x="18" y="48"/>
                  </a:lnTo>
                  <a:lnTo>
                    <a:pt x="14" y="46"/>
                  </a:lnTo>
                  <a:lnTo>
                    <a:pt x="14" y="43"/>
                  </a:lnTo>
                  <a:lnTo>
                    <a:pt x="6" y="34"/>
                  </a:lnTo>
                  <a:lnTo>
                    <a:pt x="6" y="22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CCFF6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 sz="1350" dirty="0"/>
            </a:p>
          </p:txBody>
        </p:sp>
      </p:grpSp>
      <p:grpSp>
        <p:nvGrpSpPr>
          <p:cNvPr id="65" name="Group 73"/>
          <p:cNvGrpSpPr>
            <a:grpSpLocks/>
          </p:cNvGrpSpPr>
          <p:nvPr/>
        </p:nvGrpSpPr>
        <p:grpSpPr bwMode="auto">
          <a:xfrm>
            <a:off x="939835" y="1203288"/>
            <a:ext cx="3681586" cy="4894186"/>
            <a:chOff x="2625" y="649"/>
            <a:chExt cx="2846" cy="3916"/>
          </a:xfrm>
        </p:grpSpPr>
        <p:sp>
          <p:nvSpPr>
            <p:cNvPr id="66" name="Text Box 74"/>
            <p:cNvSpPr txBox="1">
              <a:spLocks noChangeArrowheads="1"/>
            </p:cNvSpPr>
            <p:nvPr/>
          </p:nvSpPr>
          <p:spPr bwMode="auto">
            <a:xfrm>
              <a:off x="2698" y="2289"/>
              <a:ext cx="1149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en-US" sz="825" b="1" dirty="0">
                  <a:solidFill>
                    <a:srgbClr val="000000"/>
                  </a:solidFill>
                </a:rPr>
                <a:t>NORTHERN  Cape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en-US" sz="825" b="1" dirty="0">
                  <a:solidFill>
                    <a:srgbClr val="000000"/>
                  </a:solidFill>
                </a:rPr>
                <a:t>LMs 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en-US" sz="825" b="1" dirty="0" smtClean="0">
                  <a:solidFill>
                    <a:srgbClr val="000000"/>
                  </a:solidFill>
                </a:rPr>
                <a:t>1,2 M</a:t>
              </a:r>
              <a:endParaRPr lang="en-GB" altLang="en-US" sz="825" b="1" dirty="0">
                <a:solidFill>
                  <a:srgbClr val="000000"/>
                </a:solidFill>
              </a:endParaRP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en-US" sz="825" b="1" dirty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67" name="Text Box 75"/>
            <p:cNvSpPr txBox="1">
              <a:spLocks noChangeArrowheads="1"/>
            </p:cNvSpPr>
            <p:nvPr/>
          </p:nvSpPr>
          <p:spPr bwMode="auto">
            <a:xfrm>
              <a:off x="2625" y="3374"/>
              <a:ext cx="859" cy="1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en-US" sz="825" b="1" dirty="0">
                  <a:solidFill>
                    <a:srgbClr val="000000"/>
                  </a:solidFill>
                </a:rPr>
                <a:t>WESTERN CAPE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en-US" sz="825" b="1" dirty="0">
                  <a:solidFill>
                    <a:srgbClr val="000000"/>
                  </a:solidFill>
                </a:rPr>
                <a:t>Lms, DMs and </a:t>
              </a:r>
              <a:r>
                <a:rPr lang="en-GB" altLang="en-US" sz="825" b="1" dirty="0" smtClean="0">
                  <a:solidFill>
                    <a:srgbClr val="000000"/>
                  </a:solidFill>
                </a:rPr>
                <a:t>Metro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en-US" sz="825" b="1" dirty="0" smtClean="0">
                  <a:solidFill>
                    <a:srgbClr val="000000"/>
                  </a:solidFill>
                </a:rPr>
                <a:t> 6.3M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endParaRPr lang="en-GB" altLang="en-US" sz="825" b="1" dirty="0">
                <a:solidFill>
                  <a:srgbClr val="000000"/>
                </a:solidFill>
              </a:endParaRPr>
            </a:p>
            <a:p>
              <a:pPr algn="ctr">
                <a:spcBef>
                  <a:spcPct val="50000"/>
                </a:spcBef>
                <a:buFontTx/>
                <a:buNone/>
              </a:pPr>
              <a:endParaRPr lang="en-GB" altLang="en-US" sz="825" b="1" dirty="0">
                <a:solidFill>
                  <a:srgbClr val="000000"/>
                </a:solidFill>
              </a:endParaRPr>
            </a:p>
            <a:p>
              <a:pPr algn="ctr">
                <a:spcBef>
                  <a:spcPct val="50000"/>
                </a:spcBef>
                <a:buFontTx/>
                <a:buNone/>
              </a:pPr>
              <a:endParaRPr lang="en-GB" altLang="en-US" sz="825" b="1" dirty="0">
                <a:solidFill>
                  <a:srgbClr val="000000"/>
                </a:solidFill>
              </a:endParaRPr>
            </a:p>
            <a:p>
              <a:pPr algn="ctr">
                <a:spcBef>
                  <a:spcPct val="50000"/>
                </a:spcBef>
                <a:buFontTx/>
                <a:buNone/>
              </a:pPr>
              <a:endParaRPr lang="en-GB" altLang="en-US" sz="825" b="1" dirty="0">
                <a:solidFill>
                  <a:srgbClr val="000000"/>
                </a:solidFill>
              </a:endParaRPr>
            </a:p>
          </p:txBody>
        </p:sp>
        <p:sp>
          <p:nvSpPr>
            <p:cNvPr id="68" name="Text Box 76"/>
            <p:cNvSpPr txBox="1">
              <a:spLocks noChangeArrowheads="1"/>
            </p:cNvSpPr>
            <p:nvPr/>
          </p:nvSpPr>
          <p:spPr bwMode="auto">
            <a:xfrm>
              <a:off x="3777" y="3053"/>
              <a:ext cx="859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en-US" sz="825" b="1" dirty="0">
                  <a:solidFill>
                    <a:srgbClr val="000000"/>
                  </a:solidFill>
                </a:rPr>
                <a:t>EASTERN  Cape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en-US" sz="825" b="1" dirty="0">
                  <a:solidFill>
                    <a:srgbClr val="000000"/>
                  </a:solidFill>
                </a:rPr>
                <a:t>Dms, LM and Metros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en-US" sz="825" b="1" dirty="0" smtClean="0">
                  <a:solidFill>
                    <a:srgbClr val="000000"/>
                  </a:solidFill>
                </a:rPr>
                <a:t>7M </a:t>
              </a:r>
              <a:endParaRPr lang="en-GB" altLang="en-US" sz="825" b="1" dirty="0">
                <a:solidFill>
                  <a:srgbClr val="000000"/>
                </a:solidFill>
              </a:endParaRPr>
            </a:p>
          </p:txBody>
        </p:sp>
        <p:sp>
          <p:nvSpPr>
            <p:cNvPr id="69" name="Text Box 77"/>
            <p:cNvSpPr txBox="1">
              <a:spLocks noChangeArrowheads="1"/>
            </p:cNvSpPr>
            <p:nvPr/>
          </p:nvSpPr>
          <p:spPr bwMode="auto">
            <a:xfrm>
              <a:off x="3549" y="1516"/>
              <a:ext cx="859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en-US" sz="825" b="1" dirty="0">
                  <a:solidFill>
                    <a:srgbClr val="000000"/>
                  </a:solidFill>
                </a:rPr>
                <a:t>NORTH WEST 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en-US" sz="825" b="1" dirty="0">
                  <a:solidFill>
                    <a:srgbClr val="000000"/>
                  </a:solidFill>
                </a:rPr>
                <a:t>DMs and LMs 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en-US" sz="825" b="1" dirty="0" smtClean="0">
                  <a:solidFill>
                    <a:srgbClr val="000000"/>
                  </a:solidFill>
                </a:rPr>
                <a:t>3.7M</a:t>
              </a:r>
              <a:endParaRPr lang="en-GB" altLang="en-US" sz="825" b="1" dirty="0">
                <a:solidFill>
                  <a:srgbClr val="000000"/>
                </a:solidFill>
              </a:endParaRPr>
            </a:p>
          </p:txBody>
        </p:sp>
        <p:sp>
          <p:nvSpPr>
            <p:cNvPr id="70" name="Text Box 78"/>
            <p:cNvSpPr txBox="1">
              <a:spLocks noChangeArrowheads="1"/>
            </p:cNvSpPr>
            <p:nvPr/>
          </p:nvSpPr>
          <p:spPr bwMode="auto">
            <a:xfrm>
              <a:off x="3799" y="2041"/>
              <a:ext cx="859" cy="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en-US" sz="825" b="1" dirty="0">
                  <a:solidFill>
                    <a:srgbClr val="000000"/>
                  </a:solidFill>
                </a:rPr>
                <a:t>FREE STATE 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en-US" sz="825" b="1" dirty="0">
                  <a:solidFill>
                    <a:srgbClr val="000000"/>
                  </a:solidFill>
                </a:rPr>
                <a:t>Lms , DMs and </a:t>
              </a:r>
              <a:r>
                <a:rPr lang="en-GB" altLang="en-US" sz="825" b="1" dirty="0" smtClean="0">
                  <a:solidFill>
                    <a:srgbClr val="000000"/>
                  </a:solidFill>
                </a:rPr>
                <a:t>Metro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en-US" sz="825" b="1" dirty="0" smtClean="0">
                  <a:solidFill>
                    <a:srgbClr val="000000"/>
                  </a:solidFill>
                </a:rPr>
                <a:t>2.8M </a:t>
              </a:r>
              <a:endParaRPr lang="en-GB" altLang="en-US" sz="825" b="1" dirty="0">
                <a:solidFill>
                  <a:srgbClr val="000000"/>
                </a:solidFill>
              </a:endParaRPr>
            </a:p>
            <a:p>
              <a:pPr algn="ctr">
                <a:spcBef>
                  <a:spcPct val="50000"/>
                </a:spcBef>
                <a:buFontTx/>
                <a:buNone/>
              </a:pPr>
              <a:endParaRPr lang="en-GB" altLang="en-US" sz="825" b="1" dirty="0">
                <a:solidFill>
                  <a:srgbClr val="000000"/>
                </a:solidFill>
              </a:endParaRPr>
            </a:p>
          </p:txBody>
        </p:sp>
        <p:sp>
          <p:nvSpPr>
            <p:cNvPr id="71" name="Text Box 79"/>
            <p:cNvSpPr txBox="1">
              <a:spLocks noChangeArrowheads="1"/>
            </p:cNvSpPr>
            <p:nvPr/>
          </p:nvSpPr>
          <p:spPr bwMode="auto">
            <a:xfrm>
              <a:off x="4613" y="1927"/>
              <a:ext cx="858" cy="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en-US" sz="825" b="1" dirty="0">
                  <a:solidFill>
                    <a:srgbClr val="000000"/>
                  </a:solidFill>
                </a:rPr>
                <a:t>KWAZULU 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en-US" sz="825" b="1" dirty="0">
                  <a:solidFill>
                    <a:srgbClr val="000000"/>
                  </a:solidFill>
                </a:rPr>
                <a:t>NATAL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en-US" sz="825" b="1" dirty="0">
                  <a:solidFill>
                    <a:srgbClr val="000000"/>
                  </a:solidFill>
                </a:rPr>
                <a:t>Lms, Dms and </a:t>
              </a:r>
              <a:r>
                <a:rPr lang="en-GB" altLang="en-US" sz="825" b="1" dirty="0" smtClean="0">
                  <a:solidFill>
                    <a:srgbClr val="000000"/>
                  </a:solidFill>
                </a:rPr>
                <a:t>Metro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en-US" sz="825" b="1" dirty="0" smtClean="0">
                  <a:solidFill>
                    <a:srgbClr val="000000"/>
                  </a:solidFill>
                </a:rPr>
                <a:t>11.M   </a:t>
              </a:r>
              <a:r>
                <a:rPr lang="en-GB" altLang="en-US" sz="825" b="1" dirty="0" smtClean="0"/>
                <a:t> </a:t>
              </a:r>
              <a:endParaRPr lang="en-GB" altLang="en-US" sz="825" b="1" dirty="0"/>
            </a:p>
          </p:txBody>
        </p:sp>
        <p:sp>
          <p:nvSpPr>
            <p:cNvPr id="72" name="Text Box 80"/>
            <p:cNvSpPr txBox="1">
              <a:spLocks noChangeArrowheads="1"/>
            </p:cNvSpPr>
            <p:nvPr/>
          </p:nvSpPr>
          <p:spPr bwMode="auto">
            <a:xfrm>
              <a:off x="4336" y="649"/>
              <a:ext cx="859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en-US" sz="825" b="1" dirty="0">
                  <a:solidFill>
                    <a:srgbClr val="000000"/>
                  </a:solidFill>
                </a:rPr>
                <a:t>LIMPOPO </a:t>
              </a:r>
            </a:p>
          </p:txBody>
        </p:sp>
        <p:sp>
          <p:nvSpPr>
            <p:cNvPr id="73" name="Text Box 81"/>
            <p:cNvSpPr txBox="1">
              <a:spLocks noChangeArrowheads="1"/>
            </p:cNvSpPr>
            <p:nvPr/>
          </p:nvSpPr>
          <p:spPr bwMode="auto">
            <a:xfrm>
              <a:off x="4667" y="1276"/>
              <a:ext cx="531" cy="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en-US" sz="825" b="1" dirty="0">
                  <a:solidFill>
                    <a:srgbClr val="000000"/>
                  </a:solidFill>
                </a:rPr>
                <a:t>MPUMAL-ANGA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en-US" sz="825" b="1" dirty="0">
                  <a:solidFill>
                    <a:srgbClr val="000000"/>
                  </a:solidFill>
                </a:rPr>
                <a:t>Lms  and DMs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en-US" sz="825" b="1" dirty="0" smtClean="0">
                  <a:solidFill>
                    <a:srgbClr val="000000"/>
                  </a:solidFill>
                </a:rPr>
                <a:t>4.3 M </a:t>
              </a:r>
              <a:endParaRPr lang="en-GB" altLang="en-US" sz="825" b="1" dirty="0">
                <a:solidFill>
                  <a:srgbClr val="000000"/>
                </a:solidFill>
              </a:endParaRPr>
            </a:p>
          </p:txBody>
        </p:sp>
        <p:sp>
          <p:nvSpPr>
            <p:cNvPr id="74" name="Text Box 82"/>
            <p:cNvSpPr txBox="1">
              <a:spLocks noChangeArrowheads="1"/>
            </p:cNvSpPr>
            <p:nvPr/>
          </p:nvSpPr>
          <p:spPr bwMode="auto">
            <a:xfrm>
              <a:off x="4296" y="1296"/>
              <a:ext cx="39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en-US" sz="825" b="1" dirty="0">
                  <a:solidFill>
                    <a:srgbClr val="000000"/>
                  </a:solidFill>
                </a:rPr>
                <a:t> 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en-US" sz="825" b="1" dirty="0" smtClean="0">
                  <a:solidFill>
                    <a:srgbClr val="000000"/>
                  </a:solidFill>
                </a:rPr>
                <a:t>GP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en-US" sz="825" b="1" dirty="0" smtClean="0">
                  <a:solidFill>
                    <a:srgbClr val="000000"/>
                  </a:solidFill>
                </a:rPr>
                <a:t>13.4  </a:t>
              </a:r>
              <a:endParaRPr lang="en-GB" altLang="en-US" sz="825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125636" y="1447108"/>
            <a:ext cx="1088760" cy="4962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1050" b="1" dirty="0">
                <a:solidFill>
                  <a:srgbClr val="000000"/>
                </a:solidFill>
              </a:rPr>
              <a:t>DMs and </a:t>
            </a:r>
            <a:r>
              <a:rPr lang="en-GB" altLang="en-US" sz="1050" b="1" dirty="0" err="1">
                <a:solidFill>
                  <a:srgbClr val="000000"/>
                </a:solidFill>
              </a:rPr>
              <a:t>LMs</a:t>
            </a:r>
            <a:r>
              <a:rPr lang="en-GB" altLang="en-US" sz="1050" b="1" dirty="0">
                <a:solidFill>
                  <a:srgbClr val="000000"/>
                </a:solidFill>
              </a:rPr>
              <a:t> </a:t>
            </a:r>
            <a:endParaRPr lang="en-GB" altLang="en-US" sz="1050" b="1" dirty="0" smtClean="0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1050" b="1" dirty="0" smtClean="0">
                <a:solidFill>
                  <a:srgbClr val="000000"/>
                </a:solidFill>
              </a:rPr>
              <a:t>5.8M</a:t>
            </a:r>
            <a:endParaRPr lang="en-GB" altLang="en-US" sz="1050" b="1" dirty="0">
              <a:solidFill>
                <a:srgbClr val="000000"/>
              </a:solidFill>
            </a:endParaRPr>
          </a:p>
        </p:txBody>
      </p:sp>
      <p:graphicFrame>
        <p:nvGraphicFramePr>
          <p:cNvPr id="92" name="Table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262939"/>
              </p:ext>
            </p:extLst>
          </p:nvPr>
        </p:nvGraphicFramePr>
        <p:xfrm>
          <a:off x="4665311" y="1315561"/>
          <a:ext cx="7435897" cy="4309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3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35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35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35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35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35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35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2827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accent6"/>
                          </a:solidFill>
                        </a:rPr>
                        <a:t>EC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accent6"/>
                          </a:solidFill>
                        </a:rPr>
                        <a:t>FS</a:t>
                      </a:r>
                      <a:endParaRPr lang="en-US" sz="1700" dirty="0">
                        <a:solidFill>
                          <a:schemeClr val="accent6"/>
                        </a:solidFill>
                      </a:endParaRPr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accent6"/>
                          </a:solidFill>
                        </a:rPr>
                        <a:t>GP</a:t>
                      </a:r>
                      <a:endParaRPr lang="en-US" sz="1700" dirty="0">
                        <a:solidFill>
                          <a:schemeClr val="accent6"/>
                        </a:solidFill>
                      </a:endParaRPr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accent6"/>
                          </a:solidFill>
                        </a:rPr>
                        <a:t>KZN</a:t>
                      </a:r>
                      <a:endParaRPr lang="en-US" sz="1700" dirty="0">
                        <a:solidFill>
                          <a:schemeClr val="accent6"/>
                        </a:solidFill>
                      </a:endParaRPr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accent6"/>
                          </a:solidFill>
                        </a:rPr>
                        <a:t>LP</a:t>
                      </a:r>
                      <a:endParaRPr lang="en-US" sz="1700" dirty="0">
                        <a:solidFill>
                          <a:schemeClr val="accent6"/>
                        </a:solidFill>
                      </a:endParaRPr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accent6"/>
                          </a:solidFill>
                        </a:rPr>
                        <a:t>MP</a:t>
                      </a:r>
                      <a:endParaRPr lang="en-US" sz="1700" dirty="0">
                        <a:solidFill>
                          <a:schemeClr val="accent6"/>
                        </a:solidFill>
                      </a:endParaRPr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accent6"/>
                          </a:solidFill>
                        </a:rPr>
                        <a:t>NC </a:t>
                      </a:r>
                      <a:endParaRPr lang="en-US" sz="1700" dirty="0">
                        <a:solidFill>
                          <a:schemeClr val="accent6"/>
                        </a:solidFill>
                      </a:endParaRPr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accent6"/>
                          </a:solidFill>
                        </a:rPr>
                        <a:t>NW</a:t>
                      </a:r>
                      <a:endParaRPr lang="en-US" sz="1700" dirty="0">
                        <a:solidFill>
                          <a:schemeClr val="accent6"/>
                        </a:solidFill>
                      </a:endParaRPr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accent6"/>
                          </a:solidFill>
                        </a:rPr>
                        <a:t>WC</a:t>
                      </a:r>
                      <a:endParaRPr lang="en-US" sz="1700" dirty="0">
                        <a:solidFill>
                          <a:schemeClr val="accent6"/>
                        </a:solidFill>
                      </a:endParaRPr>
                    </a:p>
                  </a:txBody>
                  <a:tcPr marL="85344" marR="85344" marT="42672" marB="4267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386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Category</a:t>
                      </a:r>
                      <a:r>
                        <a:rPr lang="en-US" sz="1700" baseline="0" dirty="0" smtClean="0"/>
                        <a:t> A</a:t>
                      </a:r>
                    </a:p>
                    <a:p>
                      <a:pPr algn="ctr"/>
                      <a:r>
                        <a:rPr lang="en-US" sz="1700" b="1" baseline="0" dirty="0" smtClean="0"/>
                        <a:t>Metros</a:t>
                      </a:r>
                      <a:endParaRPr lang="en-US" sz="1700" b="1" dirty="0"/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85344" marR="85344" marT="42672" marB="4267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827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5344" marR="85344" marT="42672" marB="4267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386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Category B</a:t>
                      </a:r>
                    </a:p>
                    <a:p>
                      <a:pPr algn="ctr"/>
                      <a:r>
                        <a:rPr lang="en-US" sz="1700" b="1" dirty="0" smtClean="0"/>
                        <a:t>Locals</a:t>
                      </a:r>
                      <a:endParaRPr lang="en-US" sz="1700" b="1" dirty="0"/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9</a:t>
                      </a:r>
                      <a:endParaRPr lang="en-US" sz="1700" b="1" dirty="0"/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19</a:t>
                      </a:r>
                      <a:endParaRPr lang="en-US" sz="1700" b="1" dirty="0"/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6</a:t>
                      </a:r>
                      <a:endParaRPr lang="en-US" sz="1700" b="1" dirty="0"/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3</a:t>
                      </a:r>
                      <a:endParaRPr lang="en-US" sz="1700" b="1" dirty="0"/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7</a:t>
                      </a:r>
                      <a:endParaRPr lang="en-US" sz="1700" b="1" dirty="0"/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18</a:t>
                      </a:r>
                      <a:endParaRPr lang="en-US" sz="1700" b="1" dirty="0"/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marL="0" algn="ctr" defTabSz="619648" rtl="0" eaLnBrk="1" latinLnBrk="0" hangingPunct="1"/>
                      <a:r>
                        <a:rPr lang="en-US" sz="1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n-US" sz="17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11</a:t>
                      </a:r>
                      <a:endParaRPr lang="en-US" sz="1700" b="1" dirty="0"/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85344" marR="85344" marT="42672" marB="4267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827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5344" marR="85344" marT="42672" marB="4267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386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Category C</a:t>
                      </a:r>
                    </a:p>
                    <a:p>
                      <a:pPr algn="ctr"/>
                      <a:r>
                        <a:rPr lang="en-US" sz="1700" b="1" dirty="0" smtClean="0"/>
                        <a:t>Districts</a:t>
                      </a:r>
                      <a:endParaRPr lang="en-US" sz="1700" b="1" dirty="0"/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5</a:t>
                      </a:r>
                      <a:endParaRPr lang="en-US" sz="1700" b="1" dirty="0"/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marL="0" algn="ctr" defTabSz="619648" rtl="0" eaLnBrk="1" latinLnBrk="0" hangingPunct="1"/>
                      <a:r>
                        <a:rPr lang="en-US" sz="1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7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4</a:t>
                      </a:r>
                      <a:endParaRPr lang="en-US" sz="1700" b="1" dirty="0"/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2</a:t>
                      </a:r>
                      <a:endParaRPr lang="en-US" sz="1700" b="1" dirty="0"/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5344" marR="85344" marT="42672" marB="4267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827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Total</a:t>
                      </a:r>
                      <a:r>
                        <a:rPr lang="en-US" sz="1700" b="1" baseline="0" dirty="0" smtClean="0"/>
                        <a:t> </a:t>
                      </a:r>
                      <a:endParaRPr lang="en-US" sz="1700" b="1" dirty="0"/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85344" marR="85344" marT="42672" marB="4267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85344" marR="85344" marT="42672" marB="4267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85344" marR="85344" marT="42672" marB="4267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85344" marR="85344" marT="42672" marB="4267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85344" marR="85344" marT="42672" marB="4267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85344" marR="85344" marT="42672" marB="4267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85344" marR="85344" marT="42672" marB="4267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85344" marR="85344" marT="42672" marB="4267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85344" marR="85344" marT="42672" marB="42672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827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5344" marR="85344" marT="42672" marB="42672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5344" marR="85344" marT="42672" marB="4267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3" name="Oval 92"/>
          <p:cNvSpPr/>
          <p:nvPr/>
        </p:nvSpPr>
        <p:spPr>
          <a:xfrm>
            <a:off x="9922212" y="4679821"/>
            <a:ext cx="685040" cy="768152"/>
          </a:xfrm>
          <a:prstGeom prst="ellipse">
            <a:avLst/>
          </a:prstGeom>
          <a:noFill/>
          <a:ln w="34925">
            <a:prstDash val="lgDash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80" dirty="0"/>
          </a:p>
        </p:txBody>
      </p:sp>
      <p:sp>
        <p:nvSpPr>
          <p:cNvPr id="94" name="Oval 93"/>
          <p:cNvSpPr/>
          <p:nvPr/>
        </p:nvSpPr>
        <p:spPr>
          <a:xfrm>
            <a:off x="11367321" y="4635843"/>
            <a:ext cx="685040" cy="768152"/>
          </a:xfrm>
          <a:prstGeom prst="ellipse">
            <a:avLst/>
          </a:prstGeom>
          <a:noFill/>
          <a:ln w="34925">
            <a:prstDash val="lgDash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80" dirty="0"/>
          </a:p>
        </p:txBody>
      </p:sp>
      <p:sp>
        <p:nvSpPr>
          <p:cNvPr id="95" name="Oval 94"/>
          <p:cNvSpPr/>
          <p:nvPr/>
        </p:nvSpPr>
        <p:spPr>
          <a:xfrm>
            <a:off x="6400800" y="4704792"/>
            <a:ext cx="545610" cy="768152"/>
          </a:xfrm>
          <a:prstGeom prst="ellipse">
            <a:avLst/>
          </a:prstGeom>
          <a:noFill/>
          <a:ln w="34925">
            <a:prstDash val="lgDash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80" dirty="0"/>
          </a:p>
        </p:txBody>
      </p:sp>
    </p:spTree>
    <p:extLst>
      <p:ext uri="{BB962C8B-B14F-4D97-AF65-F5344CB8AC3E}">
        <p14:creationId xmlns:p14="http://schemas.microsoft.com/office/powerpoint/2010/main" val="249959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GA 2">
  <a:themeElements>
    <a:clrScheme name="SALGA 1">
      <a:dk1>
        <a:srgbClr val="F06D19"/>
      </a:dk1>
      <a:lt1>
        <a:sysClr val="window" lastClr="FFFFFF"/>
      </a:lt1>
      <a:dk2>
        <a:srgbClr val="C7C9CA"/>
      </a:dk2>
      <a:lt2>
        <a:srgbClr val="D6B758"/>
      </a:lt2>
      <a:accent1>
        <a:srgbClr val="F06D19"/>
      </a:accent1>
      <a:accent2>
        <a:srgbClr val="D6B758"/>
      </a:accent2>
      <a:accent3>
        <a:srgbClr val="8F8E8E"/>
      </a:accent3>
      <a:accent4>
        <a:srgbClr val="C7C9CA"/>
      </a:accent4>
      <a:accent5>
        <a:srgbClr val="FFFFFF"/>
      </a:accent5>
      <a:accent6>
        <a:srgbClr val="000000"/>
      </a:accent6>
      <a:hlink>
        <a:srgbClr val="8F8E8E"/>
      </a:hlink>
      <a:folHlink>
        <a:srgbClr val="C7C9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LGA 2" id="{EE05C418-5CB9-4E7D-8B94-5515C652A366}" vid="{15FC7A11-BB69-424E-9BB5-467A951712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Municipal Profiling MIIT Working Group _05 July 2019</Template>
  <TotalTime>745</TotalTime>
  <Words>947</Words>
  <Application>Microsoft Office PowerPoint</Application>
  <PresentationFormat>Widescreen</PresentationFormat>
  <Paragraphs>307</Paragraphs>
  <Slides>32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Foco</vt:lpstr>
      <vt:lpstr>Tahoma</vt:lpstr>
      <vt:lpstr>Times New Roman</vt:lpstr>
      <vt:lpstr>Wingdings</vt:lpstr>
      <vt:lpstr>ヒラギノ角ゴ ProN W3</vt:lpstr>
      <vt:lpstr>SALGA 2</vt:lpstr>
      <vt:lpstr>SALGA’s PERSPECTIVE ON POWERS AND FUNCTIONS   MINISTER OF WATER AND SANITATION INTERACTIVE SESSION WITH WATER SERVICES AUTHORITIES    </vt:lpstr>
      <vt:lpstr>CONTENT </vt:lpstr>
      <vt:lpstr>It’s not about powers and functions only  </vt:lpstr>
      <vt:lpstr>SERVICE DELIVERY IMPROVEMENT </vt:lpstr>
      <vt:lpstr>HOUSEHOLD ACCESS TO FREE BASIC SERVICES</vt:lpstr>
      <vt:lpstr>PowerPoint Presentation</vt:lpstr>
      <vt:lpstr> </vt:lpstr>
      <vt:lpstr>GEOGRAPHICAL LOCATION OF  WATER SERVICES AUTHORITIES </vt:lpstr>
      <vt:lpstr>PowerPoint Presentation</vt:lpstr>
      <vt:lpstr>Service Challenge (h-holds served)</vt:lpstr>
      <vt:lpstr>FUNDING AND FINANCING  OF INFRASTRUCTURE </vt:lpstr>
      <vt:lpstr>PowerPoint Presentation</vt:lpstr>
      <vt:lpstr>INFRASTRUCTURE MANAGEMENT </vt:lpstr>
      <vt:lpstr>      Water Services Trajectory   </vt:lpstr>
      <vt:lpstr>PowerPoint Presentation</vt:lpstr>
      <vt:lpstr>PowerPoint Presentation</vt:lpstr>
      <vt:lpstr>ALTERNATIVE SERVICE DELIVERY MECHANISMS </vt:lpstr>
      <vt:lpstr>PowerPoint Presentation</vt:lpstr>
      <vt:lpstr>Examples </vt:lpstr>
      <vt:lpstr>POPULATION GROWTH AND ECONOMIC OUTLOOK </vt:lpstr>
      <vt:lpstr>POPULATION TRENDS (Comparing with Water Services Authorities)</vt:lpstr>
      <vt:lpstr>POPULATION TRENDS (Comparing with other Districts)</vt:lpstr>
      <vt:lpstr>ECONOMIC PERFOMANCE (comparing with Cities)</vt:lpstr>
      <vt:lpstr>ECONOMIC PERFOMANCE (comparing with Water Services Authorities)</vt:lpstr>
      <vt:lpstr>ECONOMIC PERFOMANCE (comparing with other Districts)</vt:lpstr>
      <vt:lpstr>OVERALL MANAGEMENT AND SYSTEMS </vt:lpstr>
      <vt:lpstr>Understanding the business model  </vt:lpstr>
      <vt:lpstr>PowerPoint Presentation</vt:lpstr>
      <vt:lpstr>PowerPoint Presentation</vt:lpstr>
      <vt:lpstr>Cost of Service vs Equitable Share  </vt:lpstr>
      <vt:lpstr>SUGGESTED  WAY FORWARD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Manxeba</dc:creator>
  <cp:lastModifiedBy>Ngako Mmabatho</cp:lastModifiedBy>
  <cp:revision>101</cp:revision>
  <dcterms:created xsi:type="dcterms:W3CDTF">2019-01-23T09:59:15Z</dcterms:created>
  <dcterms:modified xsi:type="dcterms:W3CDTF">2019-01-25T12:21:28Z</dcterms:modified>
</cp:coreProperties>
</file>